
<file path=[Content_Types].xml><?xml version="1.0" encoding="utf-8"?>
<Types xmlns="http://schemas.openxmlformats.org/package/2006/content-types">
  <Default Extension="png" ContentType="image/png"/>
  <Default Extension="xlsm" ContentType="application/vnd.ms-excel.sheet.macroEnabled.12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rts/chart2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3"/>
  </p:notesMasterIdLst>
  <p:sldIdLst>
    <p:sldId id="256" r:id="rId2"/>
    <p:sldId id="257" r:id="rId3"/>
    <p:sldId id="263" r:id="rId4"/>
    <p:sldId id="258" r:id="rId5"/>
    <p:sldId id="264" r:id="rId6"/>
    <p:sldId id="266" r:id="rId7"/>
    <p:sldId id="265" r:id="rId8"/>
    <p:sldId id="267" r:id="rId9"/>
    <p:sldId id="268" r:id="rId10"/>
    <p:sldId id="270" r:id="rId11"/>
    <p:sldId id="271" r:id="rId12"/>
    <p:sldId id="272" r:id="rId13"/>
    <p:sldId id="273" r:id="rId14"/>
    <p:sldId id="274" r:id="rId15"/>
    <p:sldId id="275" r:id="rId16"/>
    <p:sldId id="276" r:id="rId17"/>
    <p:sldId id="277" r:id="rId18"/>
    <p:sldId id="317" r:id="rId19"/>
    <p:sldId id="279" r:id="rId20"/>
    <p:sldId id="281" r:id="rId21"/>
    <p:sldId id="269" r:id="rId22"/>
    <p:sldId id="282" r:id="rId23"/>
    <p:sldId id="283" r:id="rId24"/>
    <p:sldId id="284" r:id="rId25"/>
    <p:sldId id="285" r:id="rId26"/>
    <p:sldId id="290" r:id="rId27"/>
    <p:sldId id="286" r:id="rId28"/>
    <p:sldId id="288" r:id="rId29"/>
    <p:sldId id="287" r:id="rId30"/>
    <p:sldId id="318" r:id="rId31"/>
    <p:sldId id="289" r:id="rId32"/>
    <p:sldId id="293" r:id="rId33"/>
    <p:sldId id="292" r:id="rId34"/>
    <p:sldId id="291" r:id="rId35"/>
    <p:sldId id="259" r:id="rId36"/>
    <p:sldId id="319" r:id="rId37"/>
    <p:sldId id="322" r:id="rId38"/>
    <p:sldId id="320" r:id="rId39"/>
    <p:sldId id="323" r:id="rId40"/>
    <p:sldId id="321" r:id="rId41"/>
    <p:sldId id="324" r:id="rId42"/>
    <p:sldId id="326" r:id="rId43"/>
    <p:sldId id="327" r:id="rId44"/>
    <p:sldId id="328" r:id="rId45"/>
    <p:sldId id="329" r:id="rId46"/>
    <p:sldId id="330" r:id="rId47"/>
    <p:sldId id="331" r:id="rId48"/>
    <p:sldId id="332" r:id="rId49"/>
    <p:sldId id="333" r:id="rId50"/>
    <p:sldId id="334" r:id="rId51"/>
    <p:sldId id="335" r:id="rId52"/>
    <p:sldId id="336" r:id="rId53"/>
    <p:sldId id="337" r:id="rId54"/>
    <p:sldId id="338" r:id="rId55"/>
    <p:sldId id="339" r:id="rId56"/>
    <p:sldId id="340" r:id="rId57"/>
    <p:sldId id="341" r:id="rId58"/>
    <p:sldId id="342" r:id="rId59"/>
    <p:sldId id="343" r:id="rId60"/>
    <p:sldId id="344" r:id="rId61"/>
    <p:sldId id="345" r:id="rId62"/>
    <p:sldId id="346" r:id="rId63"/>
    <p:sldId id="347" r:id="rId64"/>
    <p:sldId id="348" r:id="rId65"/>
    <p:sldId id="349" r:id="rId66"/>
    <p:sldId id="365" r:id="rId67"/>
    <p:sldId id="366" r:id="rId68"/>
    <p:sldId id="367" r:id="rId69"/>
    <p:sldId id="368" r:id="rId70"/>
    <p:sldId id="369" r:id="rId71"/>
    <p:sldId id="370" r:id="rId72"/>
    <p:sldId id="371" r:id="rId73"/>
    <p:sldId id="372" r:id="rId74"/>
    <p:sldId id="373" r:id="rId75"/>
    <p:sldId id="374" r:id="rId76"/>
    <p:sldId id="375" r:id="rId77"/>
    <p:sldId id="376" r:id="rId78"/>
    <p:sldId id="377" r:id="rId79"/>
    <p:sldId id="352" r:id="rId80"/>
    <p:sldId id="353" r:id="rId81"/>
    <p:sldId id="354" r:id="rId82"/>
    <p:sldId id="355" r:id="rId83"/>
    <p:sldId id="356" r:id="rId84"/>
    <p:sldId id="357" r:id="rId85"/>
    <p:sldId id="358" r:id="rId86"/>
    <p:sldId id="359" r:id="rId87"/>
    <p:sldId id="360" r:id="rId88"/>
    <p:sldId id="361" r:id="rId89"/>
    <p:sldId id="362" r:id="rId90"/>
    <p:sldId id="363" r:id="rId91"/>
    <p:sldId id="364" r:id="rId9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45763"/>
    <p:restoredTop sz="94680"/>
  </p:normalViewPr>
  <p:slideViewPr>
    <p:cSldViewPr snapToGrid="0" snapToObjects="1">
      <p:cViewPr varScale="1">
        <p:scale>
          <a:sx n="39" d="100"/>
          <a:sy n="39" d="100"/>
        </p:scale>
        <p:origin x="176" y="8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viewProps" Target="view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Macro-Enabled_Worksheet.xlsm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1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2557259597277797E-2"/>
          <c:y val="3.9913232104121503E-2"/>
          <c:w val="0.95744274040272204"/>
          <c:h val="0.84370396433634498"/>
        </c:manualLayout>
      </c:layout>
      <c:barChart>
        <c:barDir val="col"/>
        <c:grouping val="clustered"/>
        <c:varyColors val="1"/>
        <c:ser>
          <c:idx val="0"/>
          <c:order val="0"/>
          <c:tx>
            <c:strRef>
              <c:f>Sheet1!$A$2</c:f>
              <c:strCache>
                <c:ptCount val="1"/>
                <c:pt idx="0">
                  <c:v>Photo</c:v>
                </c:pt>
              </c:strCache>
            </c:strRef>
          </c:tx>
          <c:spPr>
            <a:solidFill>
              <a:srgbClr val="3D5F83"/>
            </a:solidFill>
            <a:ln w="18070">
              <a:noFill/>
            </a:ln>
          </c:spPr>
          <c:invertIfNegative val="1"/>
          <c:cat>
            <c:strRef>
              <c:f>Sheet1!$B$1:$G$1</c:f>
              <c:strCache>
                <c:ptCount val="6"/>
                <c:pt idx="0">
                  <c:v>0 day</c:v>
                </c:pt>
                <c:pt idx="1">
                  <c:v>1 day</c:v>
                </c:pt>
                <c:pt idx="2">
                  <c:v>1 week</c:v>
                </c:pt>
                <c:pt idx="3">
                  <c:v>1 month</c:v>
                </c:pt>
                <c:pt idx="4">
                  <c:v>3 month</c:v>
                </c:pt>
                <c:pt idx="5">
                  <c:v>1 year</c:v>
                </c:pt>
              </c:strCache>
            </c:strRef>
          </c:cat>
          <c:val>
            <c:numRef>
              <c:f>Sheet1!$B$2:$G$2</c:f>
              <c:numCache>
                <c:formatCode>General</c:formatCode>
                <c:ptCount val="6"/>
                <c:pt idx="0">
                  <c:v>509.54291444459619</c:v>
                </c:pt>
                <c:pt idx="1">
                  <c:v>98.277542276311578</c:v>
                </c:pt>
                <c:pt idx="2">
                  <c:v>30.13963717580565</c:v>
                </c:pt>
                <c:pt idx="3">
                  <c:v>13.61103514289621</c:v>
                </c:pt>
                <c:pt idx="4">
                  <c:v>6.6461552486439626</c:v>
                </c:pt>
                <c:pt idx="5">
                  <c:v>1</c:v>
                </c:pt>
              </c:numCache>
            </c:numRef>
          </c:val>
          <c:extLst>
            <c:ext xmlns:c14="http://schemas.microsoft.com/office/drawing/2007/8/2/chart" uri="{6F2FDCE9-48DA-4B69-8628-5D25D57E5C99}">
              <c14:invertSolidFillFmt>
                <c14:spPr xmlns:c14="http://schemas.microsoft.com/office/drawing/2007/8/2/chart">
                  <a:solidFill>
                    <a:srgbClr val="FFFFFF"/>
                  </a:solidFill>
                  <a:ln w="18070">
                    <a:noFill/>
                  </a:ln>
                </c14:spPr>
              </c14:invertSolidFillFmt>
            </c:ext>
            <c:ext xmlns:c16="http://schemas.microsoft.com/office/drawing/2014/chart" uri="{C3380CC4-5D6E-409C-BE32-E72D297353CC}">
              <c16:uniqueId val="{00000000-335D-344C-8E44-A464D069C9C6}"/>
            </c:ext>
          </c:extLst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Video</c:v>
                </c:pt>
              </c:strCache>
            </c:strRef>
          </c:tx>
          <c:invertIfNegative val="0"/>
          <c:cat>
            <c:strRef>
              <c:f>Sheet1!$B$1:$G$1</c:f>
              <c:strCache>
                <c:ptCount val="6"/>
                <c:pt idx="0">
                  <c:v>0 day</c:v>
                </c:pt>
                <c:pt idx="1">
                  <c:v>1 day</c:v>
                </c:pt>
                <c:pt idx="2">
                  <c:v>1 week</c:v>
                </c:pt>
                <c:pt idx="3">
                  <c:v>1 month</c:v>
                </c:pt>
                <c:pt idx="4">
                  <c:v>3 month</c:v>
                </c:pt>
                <c:pt idx="5">
                  <c:v>1 year</c:v>
                </c:pt>
              </c:strCache>
            </c:strRef>
          </c:cat>
          <c:val>
            <c:numRef>
              <c:f>Sheet1!$B$3:$G$3</c:f>
              <c:numCache>
                <c:formatCode>General</c:formatCode>
                <c:ptCount val="6"/>
                <c:pt idx="0">
                  <c:v>586.86170212765956</c:v>
                </c:pt>
                <c:pt idx="1">
                  <c:v>68.606382978723303</c:v>
                </c:pt>
                <c:pt idx="2">
                  <c:v>16.382978723404261</c:v>
                </c:pt>
                <c:pt idx="3">
                  <c:v>6.4042553191489358</c:v>
                </c:pt>
                <c:pt idx="4">
                  <c:v>1.8723404255319149</c:v>
                </c:pt>
                <c:pt idx="5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35D-344C-8E44-A464D069C9C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"/>
        <c:axId val="1610266224"/>
        <c:axId val="1610268272"/>
      </c:barChart>
      <c:catAx>
        <c:axId val="1610266224"/>
        <c:scaling>
          <c:orientation val="minMax"/>
        </c:scaling>
        <c:delete val="1"/>
        <c:axPos val="b"/>
        <c:numFmt formatCode="General" sourceLinked="1"/>
        <c:majorTickMark val="none"/>
        <c:minorTickMark val="cross"/>
        <c:tickLblPos val="low"/>
        <c:crossAx val="1610268272"/>
        <c:crosses val="autoZero"/>
        <c:auto val="1"/>
        <c:lblAlgn val="ctr"/>
        <c:lblOffset val="100"/>
        <c:tickLblSkip val="1"/>
        <c:tickMarkSkip val="1"/>
        <c:noMultiLvlLbl val="1"/>
      </c:catAx>
      <c:valAx>
        <c:axId val="1610268272"/>
        <c:scaling>
          <c:orientation val="minMax"/>
        </c:scaling>
        <c:delete val="1"/>
        <c:axPos val="l"/>
        <c:majorGridlines>
          <c:spPr>
            <a:ln w="9035">
              <a:solidFill>
                <a:srgbClr val="B3B3B3"/>
              </a:solidFill>
              <a:prstDash val="solid"/>
            </a:ln>
          </c:spPr>
        </c:majorGridlines>
        <c:title>
          <c:tx>
            <c:rich>
              <a:bodyPr/>
              <a:lstStyle/>
              <a:p>
                <a:pPr>
                  <a:defRPr/>
                </a:pPr>
                <a:r>
                  <a:rPr lang="en-US" sz="2400" baseline="0" dirty="0"/>
                  <a:t>Normalized  Read </a:t>
                </a:r>
                <a:r>
                  <a:rPr lang="en-US" baseline="0" dirty="0"/>
                  <a:t>   </a:t>
                </a:r>
                <a:r>
                  <a:rPr lang="en-US" sz="2400" baseline="0" dirty="0"/>
                  <a:t>Rates</a:t>
                </a:r>
                <a:endParaRPr lang="en-US" sz="2400" dirty="0"/>
              </a:p>
            </c:rich>
          </c:tx>
          <c:overlay val="0"/>
        </c:title>
        <c:numFmt formatCode="##,#00&quot;&quot;" sourceLinked="0"/>
        <c:majorTickMark val="none"/>
        <c:minorTickMark val="cross"/>
        <c:tickLblPos val="nextTo"/>
        <c:crossAx val="1610266224"/>
        <c:crosses val="autoZero"/>
        <c:crossBetween val="between"/>
      </c:valAx>
      <c:spPr>
        <a:solidFill>
          <a:srgbClr val="FFFFFF"/>
        </a:solidFill>
        <a:ln w="18070">
          <a:noFill/>
        </a:ln>
        <a:effectLst>
          <a:outerShdw blurRad="63500" dir="2700000" algn="tl" rotWithShape="0">
            <a:srgbClr val="000000">
              <a:alpha val="20000"/>
            </a:srgbClr>
          </a:outerShdw>
        </a:effectLst>
      </c:spPr>
    </c:plotArea>
    <c:legend>
      <c:legendPos val="r"/>
      <c:legendEntry>
        <c:idx val="0"/>
        <c:txPr>
          <a:bodyPr/>
          <a:lstStyle/>
          <a:p>
            <a:pPr>
              <a:defRPr sz="2400" baseline="0"/>
            </a:pPr>
            <a:endParaRPr lang="en-US"/>
          </a:p>
        </c:txPr>
      </c:legendEntry>
      <c:legendEntry>
        <c:idx val="1"/>
        <c:txPr>
          <a:bodyPr/>
          <a:lstStyle/>
          <a:p>
            <a:pPr>
              <a:defRPr sz="2400" baseline="0"/>
            </a:pPr>
            <a:endParaRPr lang="en-US"/>
          </a:p>
        </c:txPr>
      </c:legendEntry>
      <c:layout>
        <c:manualLayout>
          <c:xMode val="edge"/>
          <c:yMode val="edge"/>
          <c:x val="0.88935860492410701"/>
          <c:y val="0.44563267118725097"/>
          <c:w val="0.10396731276221199"/>
          <c:h val="0.13650024766426999"/>
        </c:manualLayout>
      </c:layout>
      <c:overlay val="0"/>
    </c:legend>
    <c:plotVisOnly val="1"/>
    <c:dispBlanksAs val="gap"/>
    <c:showDLblsOverMax val="1"/>
  </c:chart>
  <c:spPr>
    <a:noFill/>
    <a:ln>
      <a:noFill/>
    </a:ln>
  </c:spPr>
  <c:txPr>
    <a:bodyPr/>
    <a:lstStyle/>
    <a:p>
      <a:pPr>
        <a:defRPr sz="996" b="0" i="0" u="none" strike="noStrike" baseline="0">
          <a:solidFill>
            <a:srgbClr val="000000"/>
          </a:solidFill>
          <a:latin typeface="Vista Sans OT Reg"/>
          <a:ea typeface="Vista Sans OT Reg"/>
          <a:cs typeface="Vista Sans OT Reg"/>
        </a:defRPr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02553162997482"/>
          <c:y val="2.2509888551708001E-2"/>
          <c:w val="0.89744683700251804"/>
          <c:h val="0.8314018287512789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Photo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1 week</c:v>
                </c:pt>
                <c:pt idx="1">
                  <c:v>1 month</c:v>
                </c:pt>
                <c:pt idx="2">
                  <c:v>3 month</c:v>
                </c:pt>
                <c:pt idx="3">
                  <c:v>1 year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336.64</c:v>
                </c:pt>
                <c:pt idx="1">
                  <c:v>152.08000000000001</c:v>
                </c:pt>
                <c:pt idx="2">
                  <c:v>74.64</c:v>
                </c:pt>
                <c:pt idx="3">
                  <c:v>21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254-2143-8A00-BD4E1ED4B1B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605739840"/>
        <c:axId val="1609223248"/>
      </c:barChart>
      <c:catAx>
        <c:axId val="160573984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400" baseline="0" dirty="0"/>
                  <a:t>Age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09223248"/>
        <c:crosses val="autoZero"/>
        <c:auto val="1"/>
        <c:lblAlgn val="ctr"/>
        <c:lblOffset val="100"/>
        <c:noMultiLvlLbl val="0"/>
      </c:catAx>
      <c:valAx>
        <c:axId val="16092232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400" baseline="0" dirty="0"/>
                  <a:t>Reads/Sec  per disk</a:t>
                </a:r>
              </a:p>
              <a:p>
                <a:pPr>
                  <a:defRPr sz="2400"/>
                </a:pPr>
                <a:endParaRPr lang="en-US" sz="2400" baseline="0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05739840"/>
        <c:crosses val="autoZero"/>
        <c:crossBetween val="between"/>
      </c:valAx>
      <c:spPr>
        <a:noFill/>
        <a:ln w="25400">
          <a:noFill/>
        </a:ln>
        <a:effectLst/>
      </c:spPr>
    </c:plotArea>
    <c:legend>
      <c:legendPos val="r"/>
      <c:layout>
        <c:manualLayout>
          <c:xMode val="edge"/>
          <c:yMode val="edge"/>
          <c:x val="0.86908547145892501"/>
          <c:y val="0.40765245253434201"/>
          <c:w val="0.105971217883479"/>
          <c:h val="6.781197804819849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Helvetica Neue Medium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Helvetica Neue Medium" charset="0"/>
              </a:defRPr>
            </a:lvl1pPr>
          </a:lstStyle>
          <a:p>
            <a:fld id="{57271B6D-CB48-F145-A39A-C8D212D0B1F7}" type="datetimeFigureOut">
              <a:rPr lang="en-US" smtClean="0"/>
              <a:pPr/>
              <a:t>4/22/18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Helvetica Neue Medium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Helvetica Neue Medium" charset="0"/>
              </a:defRPr>
            </a:lvl1pPr>
          </a:lstStyle>
          <a:p>
            <a:fld id="{951C71C7-C50A-8F49-8AD5-5FB19F3584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6610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Helvetica Neue Medium" charset="0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Helvetica Neue Medium" charset="0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Helvetica Neue Medium" charset="0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Helvetica Neue Medium" charset="0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Helvetica Neue Medium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1C71C7-C50A-8F49-8AD5-5FB19F35844A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11012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82D980-B585-574E-A40D-6418E1AC5FA0}" type="slidenum">
              <a:rPr lang="en-US" smtClean="0"/>
              <a:pPr/>
              <a:t>51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C394910B-B777-4C74-A2AB-3896C90E102C}" type="datetime1">
              <a:rPr lang="en-US" smtClean="0"/>
              <a:t>4/22/18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Header Placeholder 6"/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5672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82D980-B585-574E-A40D-6418E1AC5FA0}" type="slidenum">
              <a:rPr lang="en-US" smtClean="0"/>
              <a:pPr/>
              <a:t>52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06F1D77C-DC1D-4BC8-9301-5EED46D0B8BF}" type="datetime1">
              <a:rPr lang="en-US" smtClean="0"/>
              <a:t>4/22/18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Header Placeholder 6"/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7142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82D980-B585-574E-A40D-6418E1AC5FA0}" type="slidenum">
              <a:rPr lang="en-US" smtClean="0"/>
              <a:pPr/>
              <a:t>53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31C7126D-23E9-4CAC-9B5F-ACE6111F40C8}" type="datetime1">
              <a:rPr lang="en-US" smtClean="0"/>
              <a:t>4/22/18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Header Placeholder 6"/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1733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82D980-B585-574E-A40D-6418E1AC5FA0}" type="slidenum">
              <a:rPr lang="en-US" smtClean="0"/>
              <a:pPr/>
              <a:t>54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971BE741-2DDE-43EA-9D10-74B40D8B01AD}" type="datetime1">
              <a:rPr lang="en-US" smtClean="0"/>
              <a:t>4/22/18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Header Placeholder 6"/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9752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82D980-B585-574E-A40D-6418E1AC5FA0}" type="slidenum">
              <a:rPr lang="en-US" smtClean="0"/>
              <a:pPr/>
              <a:t>55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9538B224-D1DF-4E6C-BF40-16CAB97F7A57}" type="datetime1">
              <a:rPr lang="en-US" smtClean="0"/>
              <a:t>4/22/18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Header Placeholder 6"/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4137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82D980-B585-574E-A40D-6418E1AC5FA0}" type="slidenum">
              <a:rPr lang="en-US" smtClean="0"/>
              <a:pPr/>
              <a:t>56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C9ED953E-8A57-4E51-93DD-8CBB7D5461C8}" type="datetime1">
              <a:rPr lang="en-US" smtClean="0"/>
              <a:t>4/22/18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Header Placeholder 6"/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0680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82D980-B585-574E-A40D-6418E1AC5FA0}" type="slidenum">
              <a:rPr lang="en-US" smtClean="0"/>
              <a:pPr/>
              <a:t>57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CBD77BF8-97A6-404C-A7E0-F7E08754C103}" type="datetime1">
              <a:rPr lang="en-US" smtClean="0"/>
              <a:t>4/22/18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Header Placeholder 6"/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9498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00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82D980-B585-574E-A40D-6418E1AC5FA0}" type="slidenum">
              <a:rPr lang="en-US" smtClean="0"/>
              <a:pPr/>
              <a:t>58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49BAA8B9-E8AE-4A38-8E49-A3797784543A}" type="datetime1">
              <a:rPr lang="en-US" smtClean="0"/>
              <a:t>4/22/18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Header Placeholder 6"/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6585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82D980-B585-574E-A40D-6418E1AC5FA0}" type="slidenum">
              <a:rPr lang="en-US" smtClean="0"/>
              <a:pPr/>
              <a:t>59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471D969A-C3C7-4F56-B3CF-FC6FF72E6BDA}" type="datetime1">
              <a:rPr lang="en-US" smtClean="0"/>
              <a:t>4/22/18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Header Placeholder 6"/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55742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82D980-B585-574E-A40D-6418E1AC5FA0}" type="slidenum">
              <a:rPr lang="en-US" smtClean="0"/>
              <a:pPr/>
              <a:t>60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BF931338-C81E-4FCA-8F3D-558DD071DBE8}" type="datetime1">
              <a:rPr lang="en-US" smtClean="0"/>
              <a:t>4/22/18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Header Placeholder 6"/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5347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82D980-B585-574E-A40D-6418E1AC5FA0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1745DC86-EDFC-4EF5-A92A-04492D50DD23}" type="datetime1">
              <a:rPr lang="en-US" smtClean="0"/>
              <a:t>4/22/18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Header Placeholder 6"/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2469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82D980-B585-574E-A40D-6418E1AC5FA0}" type="slidenum">
              <a:rPr lang="en-US" smtClean="0"/>
              <a:pPr/>
              <a:t>61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042CE7D2-B1D3-4E23-9A06-0108FE5B5121}" type="datetime1">
              <a:rPr lang="en-US" smtClean="0"/>
              <a:t>4/22/18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Header Placeholder 6"/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5056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82D980-B585-574E-A40D-6418E1AC5FA0}" type="slidenum">
              <a:rPr lang="en-US" smtClean="0"/>
              <a:pPr/>
              <a:t>62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19C6846A-4FAA-420A-AB64-59D62F43B4CF}" type="datetime1">
              <a:rPr lang="en-US" smtClean="0"/>
              <a:t>4/22/18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Header Placeholder 6"/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95768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82D980-B585-574E-A40D-6418E1AC5FA0}" type="slidenum">
              <a:rPr lang="en-US" smtClean="0"/>
              <a:pPr/>
              <a:t>63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4A7B0E73-1B59-4F76-AD15-FB130C92DB71}" type="datetime1">
              <a:rPr lang="en-US" smtClean="0"/>
              <a:t>4/22/18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Header Placeholder 6"/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5416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82D980-B585-574E-A40D-6418E1AC5FA0}" type="slidenum">
              <a:rPr lang="en-US" smtClean="0"/>
              <a:pPr/>
              <a:t>64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4A7B0E73-1B59-4F76-AD15-FB130C92DB71}" type="datetime1">
              <a:rPr lang="en-US" smtClean="0"/>
              <a:t>4/22/18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Header Placeholder 6"/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25686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82D980-B585-574E-A40D-6418E1AC5FA0}" type="slidenum">
              <a:rPr lang="en-US" smtClean="0"/>
              <a:pPr/>
              <a:t>65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82BA1427-7608-470D-B228-17F840438B90}" type="datetime1">
              <a:rPr lang="en-US" smtClean="0"/>
              <a:t>4/22/18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Header Placeholder 6"/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51988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3F1097C-7BBA-F243-A775-F930F9A92F8C}" type="slidenum">
              <a:rPr lang="en-US">
                <a:latin typeface="Times" pitchFamily="-1" charset="0"/>
              </a:rPr>
              <a:pPr/>
              <a:t>71</a:t>
            </a:fld>
            <a:endParaRPr lang="en-US">
              <a:latin typeface="Times" pitchFamily="-1" charset="0"/>
            </a:endParaRPr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b="1" dirty="0">
              <a:latin typeface="Times New Roman" pitchFamily="-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245863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3F1097C-7BBA-F243-A775-F930F9A92F8C}" type="slidenum">
              <a:rPr lang="en-US">
                <a:latin typeface="Times" pitchFamily="-1" charset="0"/>
              </a:rPr>
              <a:pPr/>
              <a:t>72</a:t>
            </a:fld>
            <a:endParaRPr lang="en-US">
              <a:latin typeface="Times" pitchFamily="-1" charset="0"/>
            </a:endParaRPr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b="1" dirty="0">
              <a:latin typeface="Times New Roman" pitchFamily="-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182563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3F1097C-7BBA-F243-A775-F930F9A92F8C}" type="slidenum">
              <a:rPr lang="en-US">
                <a:latin typeface="Times" pitchFamily="-1" charset="0"/>
              </a:rPr>
              <a:pPr/>
              <a:t>75</a:t>
            </a:fld>
            <a:endParaRPr lang="en-US">
              <a:latin typeface="Times" pitchFamily="-1" charset="0"/>
            </a:endParaRPr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b="1" dirty="0">
              <a:latin typeface="Times New Roman" pitchFamily="-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720564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3F1097C-7BBA-F243-A775-F930F9A92F8C}" type="slidenum">
              <a:rPr lang="en-US">
                <a:latin typeface="Times" pitchFamily="-1" charset="0"/>
              </a:rPr>
              <a:pPr/>
              <a:t>76</a:t>
            </a:fld>
            <a:endParaRPr lang="en-US">
              <a:latin typeface="Times" pitchFamily="-1" charset="0"/>
            </a:endParaRPr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b="1" dirty="0">
              <a:latin typeface="Times New Roman" pitchFamily="-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531360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960538" y="3474963"/>
            <a:ext cx="7680127" cy="329111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Shape 99"/>
          <p:cNvSpPr>
            <a:spLocks noGrp="1" noRot="1" noChangeAspect="1"/>
          </p:cNvSpPr>
          <p:nvPr>
            <p:ph type="sldImg" idx="2"/>
          </p:nvPr>
        </p:nvSpPr>
        <p:spPr>
          <a:xfrm>
            <a:off x="2362200" y="549275"/>
            <a:ext cx="4876800" cy="27432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83176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82D980-B585-574E-A40D-6418E1AC5FA0}" type="slidenum">
              <a:rPr lang="en-US" smtClean="0"/>
              <a:pPr/>
              <a:t>44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768E3AA1-6634-4971-B307-0D7C55ED455C}" type="datetime1">
              <a:rPr lang="en-US" smtClean="0"/>
              <a:t>4/22/18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Header Placeholder 6"/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200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>
            <a:spLocks noGrp="1"/>
          </p:cNvSpPr>
          <p:nvPr>
            <p:ph type="body" idx="1"/>
          </p:nvPr>
        </p:nvSpPr>
        <p:spPr>
          <a:xfrm>
            <a:off x="960538" y="3474963"/>
            <a:ext cx="7680127" cy="329111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Times New Roman"/>
                <a:ea typeface="Times New Roman"/>
                <a:cs typeface="Times New Roman"/>
                <a:sym typeface="Times New Roman"/>
              </a:rPr>
              <a:t>URL modification may be done by clients, origin servers, or third parties that link to these domains. Clients accessing such </a:t>
            </a:r>
            <a:r>
              <a:rPr lang="en-US" sz="1200" b="0" i="1" u="none" strike="noStrike" cap="none" dirty="0" err="1">
                <a:solidFill>
                  <a:schemeClr val="dk1"/>
                </a:solidFill>
                <a:effectLst/>
                <a:latin typeface="Times New Roman"/>
                <a:ea typeface="Times New Roman"/>
                <a:cs typeface="Times New Roman"/>
                <a:sym typeface="Times New Roman"/>
              </a:rPr>
              <a:t>Coralized</a:t>
            </a:r>
            <a:r>
              <a:rPr lang="en-US" sz="1200" b="0" i="1" u="none" strike="noStrike" cap="none" dirty="0">
                <a:solidFill>
                  <a:schemeClr val="dk1"/>
                </a:solidFill>
                <a:effectLst/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Times New Roman"/>
                <a:ea typeface="Times New Roman"/>
                <a:cs typeface="Times New Roman"/>
                <a:sym typeface="Times New Roman"/>
              </a:rPr>
              <a:t>URLs are transparently directed by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effectLst/>
                <a:latin typeface="Times New Roman"/>
                <a:ea typeface="Times New Roman"/>
                <a:cs typeface="Times New Roman"/>
                <a:sym typeface="Times New Roman"/>
              </a:rPr>
              <a:t>CoralCDN’s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Times New Roman"/>
                <a:ea typeface="Times New Roman"/>
                <a:cs typeface="Times New Roman"/>
                <a:sym typeface="Times New Roman"/>
              </a:rPr>
              <a:t> network of DNS servers to nearby participating proxies. These proxies, in turn, coordinate to serve content and thus minimize load on origin servers. </a:t>
            </a:r>
          </a:p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sz="1200" b="0" i="0" u="none" strike="noStrike" cap="none" dirty="0">
              <a:solidFill>
                <a:schemeClr val="dk1"/>
              </a:solidFill>
              <a:effectLst/>
              <a:latin typeface="Times New Roman"/>
              <a:cs typeface="Times New Roman"/>
              <a:sym typeface="Times New Roman"/>
            </a:endParaRPr>
          </a:p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Times New Roman"/>
                <a:ea typeface="Times New Roman"/>
                <a:cs typeface="Times New Roman"/>
                <a:sym typeface="Times New Roman"/>
              </a:rPr>
              <a:t>It can efficiently discover cached content anywhere in its net- work, and it dynamically replicates content in proportion to its popularity. </a:t>
            </a:r>
            <a:endParaRPr lang="en-US" dirty="0"/>
          </a:p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105" name="Shape 105"/>
          <p:cNvSpPr>
            <a:spLocks noGrp="1" noRot="1" noChangeAspect="1"/>
          </p:cNvSpPr>
          <p:nvPr>
            <p:ph type="sldImg" idx="2"/>
          </p:nvPr>
        </p:nvSpPr>
        <p:spPr>
          <a:xfrm>
            <a:off x="2362200" y="549275"/>
            <a:ext cx="4876800" cy="27432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7221424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>
            <a:spLocks noGrp="1"/>
          </p:cNvSpPr>
          <p:nvPr>
            <p:ph type="body" idx="1"/>
          </p:nvPr>
        </p:nvSpPr>
        <p:spPr>
          <a:xfrm>
            <a:off x="960538" y="3474963"/>
            <a:ext cx="7680127" cy="329111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Times New Roman"/>
                <a:ea typeface="Times New Roman"/>
                <a:cs typeface="Times New Roman"/>
                <a:sym typeface="Times New Roman"/>
              </a:rPr>
              <a:t>URL modification may be done by clients, origin servers, or third parties that link to these domains. Clients accessing such </a:t>
            </a:r>
            <a:r>
              <a:rPr lang="en-US" sz="1200" b="0" i="1" u="none" strike="noStrike" cap="none" dirty="0" err="1">
                <a:solidFill>
                  <a:schemeClr val="dk1"/>
                </a:solidFill>
                <a:effectLst/>
                <a:latin typeface="Times New Roman"/>
                <a:ea typeface="Times New Roman"/>
                <a:cs typeface="Times New Roman"/>
                <a:sym typeface="Times New Roman"/>
              </a:rPr>
              <a:t>Coralized</a:t>
            </a:r>
            <a:r>
              <a:rPr lang="en-US" sz="1200" b="0" i="1" u="none" strike="noStrike" cap="none" dirty="0">
                <a:solidFill>
                  <a:schemeClr val="dk1"/>
                </a:solidFill>
                <a:effectLst/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Times New Roman"/>
                <a:ea typeface="Times New Roman"/>
                <a:cs typeface="Times New Roman"/>
                <a:sym typeface="Times New Roman"/>
              </a:rPr>
              <a:t>URLs are transparently directed by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effectLst/>
                <a:latin typeface="Times New Roman"/>
                <a:ea typeface="Times New Roman"/>
                <a:cs typeface="Times New Roman"/>
                <a:sym typeface="Times New Roman"/>
              </a:rPr>
              <a:t>CoralCDN’s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Times New Roman"/>
                <a:ea typeface="Times New Roman"/>
                <a:cs typeface="Times New Roman"/>
                <a:sym typeface="Times New Roman"/>
              </a:rPr>
              <a:t> network of DNS servers to nearby participating proxies. These proxies, in turn, coordinate to serve content and thus minimize load on origin servers. </a:t>
            </a:r>
          </a:p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sz="1200" b="0" i="0" u="none" strike="noStrike" cap="none" dirty="0">
              <a:solidFill>
                <a:schemeClr val="dk1"/>
              </a:solidFill>
              <a:effectLst/>
              <a:latin typeface="Times New Roman"/>
              <a:cs typeface="Times New Roman"/>
              <a:sym typeface="Times New Roman"/>
            </a:endParaRPr>
          </a:p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Times New Roman"/>
                <a:ea typeface="Times New Roman"/>
                <a:cs typeface="Times New Roman"/>
                <a:sym typeface="Times New Roman"/>
              </a:rPr>
              <a:t>It can efficiently discover cached content anywhere in its net- work, and it dynamically replicates content in proportion to its popularity. </a:t>
            </a:r>
            <a:endParaRPr lang="en-US" dirty="0"/>
          </a:p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105" name="Shape 105"/>
          <p:cNvSpPr>
            <a:spLocks noGrp="1" noRot="1" noChangeAspect="1"/>
          </p:cNvSpPr>
          <p:nvPr>
            <p:ph type="sldImg" idx="2"/>
          </p:nvPr>
        </p:nvSpPr>
        <p:spPr>
          <a:xfrm>
            <a:off x="2362200" y="549275"/>
            <a:ext cx="4876800" cy="27432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3321760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>
            <a:spLocks noGrp="1"/>
          </p:cNvSpPr>
          <p:nvPr>
            <p:ph type="body" idx="1"/>
          </p:nvPr>
        </p:nvSpPr>
        <p:spPr>
          <a:xfrm>
            <a:off x="960538" y="3474963"/>
            <a:ext cx="7680127" cy="329111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36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5" name="Shape 105"/>
          <p:cNvSpPr>
            <a:spLocks noGrp="1" noRot="1" noChangeAspect="1"/>
          </p:cNvSpPr>
          <p:nvPr>
            <p:ph type="sldImg" idx="2"/>
          </p:nvPr>
        </p:nvSpPr>
        <p:spPr>
          <a:xfrm>
            <a:off x="2362200" y="549275"/>
            <a:ext cx="4876800" cy="27432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4839204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 txBox="1">
            <a:spLocks noGrp="1"/>
          </p:cNvSpPr>
          <p:nvPr>
            <p:ph type="body" idx="1"/>
          </p:nvPr>
        </p:nvSpPr>
        <p:spPr>
          <a:xfrm>
            <a:off x="960538" y="3474963"/>
            <a:ext cx="7680127" cy="329111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Times New Roman"/>
                <a:ea typeface="Times New Roman"/>
                <a:cs typeface="Times New Roman"/>
                <a:sym typeface="Times New Roman"/>
              </a:rPr>
              <a:t>work can be dynamically expanded out to use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effectLst/>
                <a:latin typeface="Times New Roman"/>
                <a:ea typeface="Times New Roman"/>
                <a:cs typeface="Times New Roman"/>
                <a:sym typeface="Times New Roman"/>
              </a:rPr>
              <a:t>CoralCDN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Times New Roman"/>
                <a:ea typeface="Times New Roman"/>
                <a:cs typeface="Times New Roman"/>
                <a:sym typeface="Times New Roman"/>
              </a:rPr>
              <a:t> when websites require additional bandwidth resources, and it can be contracted back when flash crowds abate.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sz="1200" b="0" i="0" u="none" strike="noStrike" cap="none" dirty="0">
              <a:solidFill>
                <a:schemeClr val="dk1"/>
              </a:solidFill>
              <a:effectLst/>
              <a:latin typeface="Times New Roman"/>
              <a:cs typeface="Times New Roman"/>
              <a:sym typeface="Times New Roman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Times New Roman"/>
                <a:ea typeface="Times New Roman"/>
                <a:cs typeface="Times New Roman"/>
                <a:sym typeface="Times New Roman"/>
              </a:rPr>
              <a:t>Simple + friendly API that allowed dynamic adoption and misuse: client side like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effectLst/>
                <a:latin typeface="Times New Roman"/>
                <a:ea typeface="Times New Roman"/>
                <a:cs typeface="Times New Roman"/>
                <a:sym typeface="Times New Roman"/>
              </a:rPr>
              <a:t>Greasemonkey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Times New Roman"/>
                <a:ea typeface="Times New Roman"/>
                <a:cs typeface="Times New Roman"/>
                <a:sym typeface="Times New Roman"/>
              </a:rPr>
              <a:t> (automatically rewrite links to popular portals to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effectLst/>
                <a:latin typeface="Times New Roman"/>
                <a:ea typeface="Times New Roman"/>
                <a:cs typeface="Times New Roman"/>
                <a:sym typeface="Times New Roman"/>
              </a:rPr>
              <a:t>CoralCDN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Times New Roman"/>
                <a:ea typeface="Times New Roman"/>
                <a:cs typeface="Times New Roman"/>
                <a:sym typeface="Times New Roman"/>
              </a:rPr>
              <a:t>),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effectLst/>
                <a:latin typeface="Times New Roman"/>
                <a:ea typeface="Times New Roman"/>
                <a:cs typeface="Times New Roman"/>
                <a:sym typeface="Times New Roman"/>
              </a:rPr>
              <a:t>serverside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Times New Roman"/>
                <a:ea typeface="Times New Roman"/>
                <a:cs typeface="Times New Roman"/>
                <a:sym typeface="Times New Roman"/>
              </a:rPr>
              <a:t> (return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effectLst/>
                <a:latin typeface="Times New Roman"/>
                <a:ea typeface="Times New Roman"/>
                <a:cs typeface="Times New Roman"/>
                <a:sym typeface="Times New Roman"/>
              </a:rPr>
              <a:t>erroe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Times New Roman"/>
                <a:ea typeface="Times New Roman"/>
                <a:cs typeface="Times New Roman"/>
                <a:sym typeface="Times New Roman"/>
              </a:rPr>
              <a:t> 302 so that the the content can be served by Coral)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dirty="0"/>
          </a:p>
          <a:p>
            <a:pPr marL="0" lvl="0" indent="0">
              <a:spcBef>
                <a:spcPts val="36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3" name="Shape 113"/>
          <p:cNvSpPr>
            <a:spLocks noGrp="1" noRot="1" noChangeAspect="1"/>
          </p:cNvSpPr>
          <p:nvPr>
            <p:ph type="sldImg" idx="2"/>
          </p:nvPr>
        </p:nvSpPr>
        <p:spPr>
          <a:xfrm>
            <a:off x="2362200" y="549275"/>
            <a:ext cx="4876800" cy="27432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3530595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 txBox="1">
            <a:spLocks noGrp="1"/>
          </p:cNvSpPr>
          <p:nvPr>
            <p:ph type="body" idx="1"/>
          </p:nvPr>
        </p:nvSpPr>
        <p:spPr>
          <a:xfrm>
            <a:off x="960538" y="3474963"/>
            <a:ext cx="7680127" cy="329111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  <a:tabLst/>
              <a:defRPr/>
            </a:pP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Times New Roman"/>
                <a:ea typeface="Times New Roman"/>
                <a:cs typeface="Times New Roman"/>
                <a:sym typeface="Times New Roman"/>
              </a:rPr>
              <a:t>Most of it was a consequence of the design: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effectLst/>
                <a:latin typeface="Times New Roman"/>
                <a:ea typeface="Times New Roman"/>
                <a:cs typeface="Times New Roman"/>
                <a:sym typeface="Times New Roman"/>
              </a:rPr>
              <a:t>Eg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effectLst/>
                <a:latin typeface="Times New Roman"/>
                <a:ea typeface="Times New Roman"/>
                <a:cs typeface="Times New Roman"/>
                <a:sym typeface="Times New Roman"/>
              </a:rPr>
              <a:t>CoralCDN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Times New Roman"/>
                <a:ea typeface="Times New Roman"/>
                <a:cs typeface="Times New Roman"/>
                <a:sym typeface="Times New Roman"/>
              </a:rPr>
              <a:t> cannot be used to anonymously launch attacks, as it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effectLst/>
                <a:latin typeface="Times New Roman"/>
                <a:ea typeface="Times New Roman"/>
                <a:cs typeface="Times New Roman"/>
                <a:sym typeface="Times New Roman"/>
              </a:rPr>
              <a:t>renoune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Times New Roman"/>
                <a:ea typeface="Times New Roman"/>
                <a:cs typeface="Times New Roman"/>
                <a:sym typeface="Times New Roman"/>
              </a:rPr>
              <a:t> anonymity. Proxies use unique User-Agent strings (“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effectLst/>
                <a:latin typeface="Times New Roman"/>
                <a:ea typeface="Times New Roman"/>
                <a:cs typeface="Times New Roman"/>
                <a:sym typeface="Times New Roman"/>
              </a:rPr>
              <a:t>CoralWebPrx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Times New Roman"/>
                <a:ea typeface="Times New Roman"/>
                <a:cs typeface="Times New Roman"/>
                <a:sym typeface="Times New Roman"/>
              </a:rPr>
              <a:t>”) and include their identity in Via headers, and they report an instigating client’s IP address to the origin server (in an X-Forwarded-For request header) </a:t>
            </a:r>
          </a:p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  <a:tabLst/>
              <a:defRPr/>
            </a:pPr>
            <a:endParaRPr lang="en-US" dirty="0"/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lang="en-US" dirty="0"/>
          </a:p>
        </p:txBody>
      </p:sp>
      <p:sp>
        <p:nvSpPr>
          <p:cNvPr id="113" name="Shape 113"/>
          <p:cNvSpPr>
            <a:spLocks noGrp="1" noRot="1" noChangeAspect="1"/>
          </p:cNvSpPr>
          <p:nvPr>
            <p:ph type="sldImg" idx="2"/>
          </p:nvPr>
        </p:nvSpPr>
        <p:spPr>
          <a:xfrm>
            <a:off x="2362200" y="549275"/>
            <a:ext cx="4876800" cy="27432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3173613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 txBox="1">
            <a:spLocks noGrp="1"/>
          </p:cNvSpPr>
          <p:nvPr>
            <p:ph type="body" idx="1"/>
          </p:nvPr>
        </p:nvSpPr>
        <p:spPr>
          <a:xfrm>
            <a:off x="960538" y="3474963"/>
            <a:ext cx="7680127" cy="329111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dirty="0"/>
          </a:p>
          <a:p>
            <a:pPr marL="0" lvl="0" indent="0">
              <a:spcBef>
                <a:spcPts val="36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3" name="Shape 113"/>
          <p:cNvSpPr>
            <a:spLocks noGrp="1" noRot="1" noChangeAspect="1"/>
          </p:cNvSpPr>
          <p:nvPr>
            <p:ph type="sldImg" idx="2"/>
          </p:nvPr>
        </p:nvSpPr>
        <p:spPr>
          <a:xfrm>
            <a:off x="2362200" y="549275"/>
            <a:ext cx="4876800" cy="27432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5941037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 txBox="1">
            <a:spLocks noGrp="1"/>
          </p:cNvSpPr>
          <p:nvPr>
            <p:ph type="body" idx="1"/>
          </p:nvPr>
        </p:nvSpPr>
        <p:spPr>
          <a:xfrm>
            <a:off x="960538" y="3474963"/>
            <a:ext cx="7680127" cy="329111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dirty="0"/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  <a:tabLst/>
              <a:defRPr/>
            </a:pPr>
            <a:r>
              <a:rPr lang="en-US" sz="1200" b="0" i="1" u="none" strike="noStrike" cap="none" dirty="0">
                <a:solidFill>
                  <a:schemeClr val="dk1"/>
                </a:solidFill>
                <a:effectLst/>
                <a:latin typeface="Times New Roman"/>
                <a:ea typeface="Times New Roman"/>
                <a:cs typeface="Times New Roman"/>
                <a:sym typeface="Times New Roman"/>
              </a:rPr>
              <a:t>proxies should accept content conservatively and serve results liberally: 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Times New Roman"/>
                <a:ea typeface="Times New Roman"/>
                <a:cs typeface="Times New Roman"/>
                <a:sym typeface="Times New Roman"/>
              </a:rPr>
              <a:t>Namely, if a valid web object is already cached, the new version is written to a temporary file. Only after the new version completes downloading and appears valid (based on Content-Length) will a proxy replace the old one. 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  <a:tabLst/>
              <a:defRPr/>
            </a:pP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Times New Roman"/>
                <a:cs typeface="Times New Roman"/>
                <a:sym typeface="Times New Roman"/>
              </a:rPr>
              <a:t>.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  <a:tabLst/>
              <a:defRPr/>
            </a:pP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Times New Roman"/>
                <a:ea typeface="Times New Roman"/>
                <a:cs typeface="Times New Roman"/>
                <a:sym typeface="Times New Roman"/>
              </a:rPr>
              <a:t>need for </a:t>
            </a:r>
            <a:r>
              <a:rPr lang="en-US" sz="1200" b="0" i="1" u="none" strike="noStrike" cap="none" dirty="0">
                <a:solidFill>
                  <a:schemeClr val="dk1"/>
                </a:solidFill>
                <a:effectLst/>
                <a:latin typeface="Times New Roman"/>
                <a:ea typeface="Times New Roman"/>
                <a:cs typeface="Times New Roman"/>
                <a:sym typeface="Times New Roman"/>
              </a:rPr>
              <a:t>stability in the face of performance variations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Times New Roman"/>
                <a:ea typeface="Times New Roman"/>
                <a:cs typeface="Times New Roman"/>
                <a:sym typeface="Times New Roman"/>
              </a:rPr>
              <a:t>. – did not quite understand this</a:t>
            </a:r>
            <a:endParaRPr lang="en-US" dirty="0"/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  <a:tabLst/>
              <a:defRPr/>
            </a:pPr>
            <a:endParaRPr lang="en-US" dirty="0"/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  <a:tabLst/>
              <a:defRPr/>
            </a:pPr>
            <a:endParaRPr lang="en-US" sz="1200" b="0" i="1" u="none" strike="noStrike" cap="none" dirty="0">
              <a:solidFill>
                <a:schemeClr val="dk1"/>
              </a:solidFill>
              <a:effectLst/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  <a:tabLst/>
              <a:defRPr/>
            </a:pPr>
            <a:endParaRPr lang="en-US" dirty="0"/>
          </a:p>
          <a:p>
            <a:pPr marL="0" lvl="0" indent="0">
              <a:spcBef>
                <a:spcPts val="36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3" name="Shape 113"/>
          <p:cNvSpPr>
            <a:spLocks noGrp="1" noRot="1" noChangeAspect="1"/>
          </p:cNvSpPr>
          <p:nvPr>
            <p:ph type="sldImg" idx="2"/>
          </p:nvPr>
        </p:nvSpPr>
        <p:spPr>
          <a:xfrm>
            <a:off x="2362200" y="549275"/>
            <a:ext cx="4876800" cy="27432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2634079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 txBox="1">
            <a:spLocks noGrp="1"/>
          </p:cNvSpPr>
          <p:nvPr>
            <p:ph type="body" idx="1"/>
          </p:nvPr>
        </p:nvSpPr>
        <p:spPr>
          <a:xfrm>
            <a:off x="960538" y="3474963"/>
            <a:ext cx="7680127" cy="329111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Times New Roman"/>
                <a:ea typeface="Times New Roman"/>
                <a:cs typeface="Times New Roman"/>
                <a:sym typeface="Times New Roman"/>
              </a:rPr>
              <a:t>many resource providers would rather </a:t>
            </a:r>
            <a:r>
              <a:rPr lang="en-US" sz="1200" b="0" i="1" u="none" strike="noStrike" cap="none" dirty="0">
                <a:solidFill>
                  <a:schemeClr val="dk1"/>
                </a:solidFill>
                <a:effectLst/>
                <a:latin typeface="Times New Roman"/>
                <a:ea typeface="Times New Roman"/>
                <a:cs typeface="Times New Roman"/>
                <a:sym typeface="Times New Roman"/>
              </a:rPr>
              <a:t>enforce 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Times New Roman"/>
                <a:ea typeface="Times New Roman"/>
                <a:cs typeface="Times New Roman"/>
                <a:sym typeface="Times New Roman"/>
              </a:rPr>
              <a:t>restrictions than assume applications behave well. 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200" b="0" i="0" u="none" strike="noStrike" cap="none" dirty="0" err="1">
                <a:solidFill>
                  <a:schemeClr val="dk1"/>
                </a:solidFill>
                <a:effectLst/>
                <a:latin typeface="Times New Roman"/>
                <a:ea typeface="Times New Roman"/>
                <a:cs typeface="Times New Roman"/>
                <a:sym typeface="Times New Roman"/>
              </a:rPr>
              <a:t>PlanetLab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Times New Roman"/>
                <a:ea typeface="Times New Roman"/>
                <a:cs typeface="Times New Roman"/>
                <a:sym typeface="Times New Roman"/>
              </a:rPr>
              <a:t> began enforcing average daily bandwidth limits per node per service  causing possibility of two levels of bandwidth management: admission control by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effectLst/>
                <a:latin typeface="Times New Roman"/>
                <a:ea typeface="Times New Roman"/>
                <a:cs typeface="Times New Roman"/>
                <a:sym typeface="Times New Roman"/>
              </a:rPr>
              <a:t>CoralCDN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Times New Roman"/>
                <a:ea typeface="Times New Roman"/>
                <a:cs typeface="Times New Roman"/>
                <a:sym typeface="Times New Roman"/>
              </a:rPr>
              <a:t> proxies and rate limiting by the underlying hosting platform.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Times New Roman"/>
                <a:ea typeface="Times New Roman"/>
                <a:cs typeface="Times New Roman"/>
                <a:sym typeface="Times New Roman"/>
              </a:rPr>
              <a:t>First, these platforms should export greater information to higher levels, such as their current measured resource consumption in a machine-readable format and in real time.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Times New Roman"/>
                <a:ea typeface="Times New Roman"/>
                <a:cs typeface="Times New Roman"/>
                <a:sym typeface="Times New Roman"/>
              </a:rPr>
              <a:t>Second, these platforms should allow applications to push policies into lower levels, </a:t>
            </a:r>
            <a:r>
              <a:rPr lang="en-US" sz="1200" b="0" i="1" u="none" strike="noStrike" cap="none" dirty="0">
                <a:solidFill>
                  <a:schemeClr val="dk1"/>
                </a:solidFill>
                <a:effectLst/>
                <a:latin typeface="Times New Roman"/>
                <a:ea typeface="Times New Roman"/>
                <a:cs typeface="Times New Roman"/>
                <a:sym typeface="Times New Roman"/>
              </a:rPr>
              <a:t>i.e.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Times New Roman"/>
                <a:ea typeface="Times New Roman"/>
                <a:cs typeface="Times New Roman"/>
                <a:sym typeface="Times New Roman"/>
              </a:rPr>
              <a:t>, an application’s explicit preferences for handling different classes of resources. 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dirty="0"/>
          </a:p>
          <a:p>
            <a:pPr marL="0" lvl="0" indent="0">
              <a:spcBef>
                <a:spcPts val="36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3" name="Shape 113"/>
          <p:cNvSpPr>
            <a:spLocks noGrp="1" noRot="1" noChangeAspect="1"/>
          </p:cNvSpPr>
          <p:nvPr>
            <p:ph type="sldImg" idx="2"/>
          </p:nvPr>
        </p:nvSpPr>
        <p:spPr>
          <a:xfrm>
            <a:off x="2362200" y="549275"/>
            <a:ext cx="4876800" cy="27432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0508860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 txBox="1">
            <a:spLocks noGrp="1"/>
          </p:cNvSpPr>
          <p:nvPr>
            <p:ph type="body" idx="1"/>
          </p:nvPr>
        </p:nvSpPr>
        <p:spPr>
          <a:xfrm>
            <a:off x="960538" y="3474963"/>
            <a:ext cx="7680127" cy="329111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Times New Roman"/>
                <a:ea typeface="Times New Roman"/>
                <a:cs typeface="Times New Roman"/>
                <a:sym typeface="Times New Roman"/>
              </a:rPr>
              <a:t>To initially resolve a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effectLst/>
                <a:latin typeface="Times New Roman"/>
                <a:ea typeface="Times New Roman"/>
                <a:cs typeface="Times New Roman"/>
                <a:sym typeface="Times New Roman"/>
              </a:rPr>
              <a:t>Coralized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Times New Roman"/>
                <a:ea typeface="Times New Roman"/>
                <a:cs typeface="Times New Roman"/>
                <a:sym typeface="Times New Roman"/>
              </a:rPr>
              <a:t> URL with no prior knowledge of system participants, a client’s resolver must contact one of only 10–12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effectLst/>
                <a:latin typeface="Times New Roman"/>
                <a:ea typeface="Times New Roman"/>
                <a:cs typeface="Times New Roman"/>
                <a:sym typeface="Times New Roman"/>
              </a:rPr>
              <a:t>CoralCDN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Times New Roman"/>
                <a:ea typeface="Times New Roman"/>
                <a:cs typeface="Times New Roman"/>
                <a:sym typeface="Times New Roman"/>
              </a:rPr>
              <a:t> name- servers registered with the TLD servers. </a:t>
            </a:r>
            <a:endParaRPr lang="en-US" dirty="0"/>
          </a:p>
          <a:p>
            <a:pPr marL="0" lvl="0" indent="0">
              <a:spcBef>
                <a:spcPts val="360"/>
              </a:spcBef>
              <a:spcAft>
                <a:spcPts val="0"/>
              </a:spcAft>
              <a:buNone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200" b="0" i="1" u="none" strike="noStrike" cap="none" dirty="0">
                <a:solidFill>
                  <a:schemeClr val="dk1"/>
                </a:solidFill>
                <a:effectLst/>
                <a:latin typeface="Times New Roman"/>
                <a:ea typeface="Times New Roman"/>
                <a:cs typeface="Times New Roman"/>
                <a:sym typeface="Times New Roman"/>
              </a:rPr>
              <a:t>Internal recovery does not reflect externally since 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Times New Roman"/>
                <a:ea typeface="Times New Roman"/>
                <a:cs typeface="Times New Roman"/>
                <a:sym typeface="Times New Roman"/>
              </a:rPr>
              <a:t>if one of these nameservers fails—each IP address represents a static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effectLst/>
                <a:latin typeface="Times New Roman"/>
                <a:ea typeface="Times New Roman"/>
                <a:cs typeface="Times New Roman"/>
                <a:sym typeface="Times New Roman"/>
              </a:rPr>
              <a:t>PlanetLab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Times New Roman"/>
                <a:ea typeface="Times New Roman"/>
                <a:cs typeface="Times New Roman"/>
                <a:sym typeface="Times New Roman"/>
              </a:rPr>
              <a:t> server—clients experience long DNS timeouts. 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dirty="0"/>
          </a:p>
        </p:txBody>
      </p:sp>
      <p:sp>
        <p:nvSpPr>
          <p:cNvPr id="113" name="Shape 113"/>
          <p:cNvSpPr>
            <a:spLocks noGrp="1" noRot="1" noChangeAspect="1"/>
          </p:cNvSpPr>
          <p:nvPr>
            <p:ph type="sldImg" idx="2"/>
          </p:nvPr>
        </p:nvSpPr>
        <p:spPr>
          <a:xfrm>
            <a:off x="2362200" y="549275"/>
            <a:ext cx="4876800" cy="27432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4277429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 txBox="1">
            <a:spLocks noGrp="1"/>
          </p:cNvSpPr>
          <p:nvPr>
            <p:ph type="body" idx="1"/>
          </p:nvPr>
        </p:nvSpPr>
        <p:spPr>
          <a:xfrm>
            <a:off x="960538" y="3474963"/>
            <a:ext cx="7680127" cy="329111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Times New Roman"/>
                <a:ea typeface="Times New Roman"/>
                <a:cs typeface="Times New Roman"/>
                <a:sym typeface="Times New Roman"/>
              </a:rPr>
              <a:t>many of its architectural features were over-designed for its current environment and with its current workload: A much simpler design could have sufficed with probably better performance to boot.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sz="1200" b="0" i="0" u="none" strike="noStrike" cap="none" dirty="0">
              <a:solidFill>
                <a:schemeClr val="dk1"/>
              </a:solidFill>
              <a:effectLst/>
              <a:latin typeface="Times New Roman"/>
              <a:cs typeface="Times New Roman"/>
              <a:sym typeface="Times New Roman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  <a:tabLst/>
              <a:defRPr/>
            </a:pP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Times New Roman"/>
                <a:cs typeface="Times New Roman"/>
                <a:sym typeface="Times New Roman"/>
              </a:rPr>
              <a:t>D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  <a:tabLst/>
              <a:defRPr/>
            </a:pP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Times New Roman"/>
                <a:ea typeface="Times New Roman"/>
                <a:cs typeface="Times New Roman"/>
                <a:sym typeface="Times New Roman"/>
              </a:rPr>
              <a:t>They have free reign to return modified content. Often, they can even pro- grammatically read and modify any content served </a:t>
            </a:r>
            <a:r>
              <a:rPr lang="en-US" sz="1200" b="0" i="1" u="none" strike="noStrike" cap="none" dirty="0">
                <a:solidFill>
                  <a:schemeClr val="dk1"/>
                </a:solidFill>
                <a:effectLst/>
                <a:latin typeface="Times New Roman"/>
                <a:ea typeface="Times New Roman"/>
                <a:cs typeface="Times New Roman"/>
                <a:sym typeface="Times New Roman"/>
              </a:rPr>
              <a:t>directly 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Times New Roman"/>
                <a:ea typeface="Times New Roman"/>
                <a:cs typeface="Times New Roman"/>
                <a:sym typeface="Times New Roman"/>
              </a:rPr>
              <a:t>from a customer website to its clients (either by serving embedded &lt;script&gt;’s or by playing SOP tricks while masquerading as their customer behind a DNS alias). 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  <a:tabLst/>
              <a:defRPr/>
            </a:pP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Times New Roman"/>
                <a:ea typeface="Times New Roman"/>
                <a:cs typeface="Times New Roman"/>
                <a:sym typeface="Times New Roman"/>
              </a:rPr>
              <a:t>richer API for elastic CDN services for desired policy in-band </a:t>
            </a:r>
            <a:endParaRPr lang="en-US" dirty="0"/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  <a:tabLst/>
              <a:defRPr/>
            </a:pPr>
            <a:endParaRPr lang="en-US" dirty="0"/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  <a:tabLst/>
              <a:defRPr/>
            </a:pPr>
            <a:endParaRPr lang="en-US" dirty="0"/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dirty="0"/>
          </a:p>
        </p:txBody>
      </p:sp>
      <p:sp>
        <p:nvSpPr>
          <p:cNvPr id="113" name="Shape 113"/>
          <p:cNvSpPr>
            <a:spLocks noGrp="1" noRot="1" noChangeAspect="1"/>
          </p:cNvSpPr>
          <p:nvPr>
            <p:ph type="sldImg" idx="2"/>
          </p:nvPr>
        </p:nvSpPr>
        <p:spPr>
          <a:xfrm>
            <a:off x="2362200" y="549275"/>
            <a:ext cx="4876800" cy="27432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474584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sz="4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82D980-B585-574E-A40D-6418E1AC5FA0}" type="slidenum">
              <a:rPr lang="en-US" smtClean="0"/>
              <a:pPr/>
              <a:t>45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EC88BA21-293E-4227-91DB-94AD91DD64B7}" type="datetime1">
              <a:rPr lang="en-US" smtClean="0"/>
              <a:t>4/22/18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Header Placeholder 6"/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1738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 txBox="1">
            <a:spLocks noGrp="1"/>
          </p:cNvSpPr>
          <p:nvPr>
            <p:ph type="body" idx="1"/>
          </p:nvPr>
        </p:nvSpPr>
        <p:spPr>
          <a:xfrm>
            <a:off x="960538" y="3474963"/>
            <a:ext cx="7680127" cy="329111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Times New Roman"/>
                <a:ea typeface="Times New Roman"/>
                <a:cs typeface="Times New Roman"/>
                <a:sym typeface="Times New Roman"/>
              </a:rPr>
              <a:t>many of its architectural features were over-designed for its current environment and with its current workload: A much simpler design could have sufficed with probably better performance to boot.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sz="1200" b="0" i="0" u="none" strike="noStrike" cap="none" dirty="0">
              <a:solidFill>
                <a:schemeClr val="dk1"/>
              </a:solidFill>
              <a:effectLst/>
              <a:latin typeface="Times New Roman"/>
              <a:cs typeface="Times New Roman"/>
              <a:sym typeface="Times New Roman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  <a:tabLst/>
              <a:defRPr/>
            </a:pP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Times New Roman"/>
                <a:cs typeface="Times New Roman"/>
                <a:sym typeface="Times New Roman"/>
              </a:rPr>
              <a:t>D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  <a:tabLst/>
              <a:defRPr/>
            </a:pP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Times New Roman"/>
                <a:ea typeface="Times New Roman"/>
                <a:cs typeface="Times New Roman"/>
                <a:sym typeface="Times New Roman"/>
              </a:rPr>
              <a:t>They have free reign to return modified content. Often, they can even pro- grammatically read and modify any content served </a:t>
            </a:r>
            <a:r>
              <a:rPr lang="en-US" sz="1200" b="0" i="1" u="none" strike="noStrike" cap="none" dirty="0">
                <a:solidFill>
                  <a:schemeClr val="dk1"/>
                </a:solidFill>
                <a:effectLst/>
                <a:latin typeface="Times New Roman"/>
                <a:ea typeface="Times New Roman"/>
                <a:cs typeface="Times New Roman"/>
                <a:sym typeface="Times New Roman"/>
              </a:rPr>
              <a:t>directly 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Times New Roman"/>
                <a:ea typeface="Times New Roman"/>
                <a:cs typeface="Times New Roman"/>
                <a:sym typeface="Times New Roman"/>
              </a:rPr>
              <a:t>from a customer website to its clients (either by serving embedded &lt;script&gt;’s or by playing SOP tricks while masquerading as their customer behind a DNS alias). 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  <a:tabLst/>
              <a:defRPr/>
            </a:pP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Times New Roman"/>
                <a:ea typeface="Times New Roman"/>
                <a:cs typeface="Times New Roman"/>
                <a:sym typeface="Times New Roman"/>
              </a:rPr>
              <a:t>richer API for elastic CDN services for desired policy in-band </a:t>
            </a:r>
            <a:endParaRPr lang="en-US" dirty="0"/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  <a:tabLst/>
              <a:defRPr/>
            </a:pPr>
            <a:endParaRPr lang="en-US" dirty="0"/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  <a:tabLst/>
              <a:defRPr/>
            </a:pPr>
            <a:endParaRPr lang="en-US" dirty="0"/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dirty="0"/>
          </a:p>
        </p:txBody>
      </p:sp>
      <p:sp>
        <p:nvSpPr>
          <p:cNvPr id="113" name="Shape 113"/>
          <p:cNvSpPr>
            <a:spLocks noGrp="1" noRot="1" noChangeAspect="1"/>
          </p:cNvSpPr>
          <p:nvPr>
            <p:ph type="sldImg" idx="2"/>
          </p:nvPr>
        </p:nvSpPr>
        <p:spPr>
          <a:xfrm>
            <a:off x="2362200" y="549275"/>
            <a:ext cx="4876800" cy="27432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705890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82D980-B585-574E-A40D-6418E1AC5FA0}" type="slidenum">
              <a:rPr lang="en-US" smtClean="0"/>
              <a:pPr/>
              <a:t>46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2AF40805-DC24-4A37-BAD8-7D60BF351CEA}" type="datetime1">
              <a:rPr lang="en-US" smtClean="0"/>
              <a:t>4/22/18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Header Placeholder 6"/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2315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82D980-B585-574E-A40D-6418E1AC5FA0}" type="slidenum">
              <a:rPr lang="en-US" smtClean="0"/>
              <a:pPr/>
              <a:t>47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2AF40805-DC24-4A37-BAD8-7D60BF351CEA}" type="datetime1">
              <a:rPr lang="en-US" smtClean="0"/>
              <a:t>4/22/18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Header Placeholder 6"/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249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82D980-B585-574E-A40D-6418E1AC5FA0}" type="slidenum">
              <a:rPr lang="en-US" smtClean="0"/>
              <a:pPr/>
              <a:t>48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4C848B27-9C03-4979-B63A-72890063B8D7}" type="datetime1">
              <a:rPr lang="en-US" smtClean="0"/>
              <a:t>4/22/18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Header Placeholder 6"/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097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82D980-B585-574E-A40D-6418E1AC5FA0}" type="slidenum">
              <a:rPr lang="en-US" smtClean="0"/>
              <a:pPr/>
              <a:t>49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888E8F4A-AFEF-4C6B-A9F2-374759FEAFA3}" type="datetime1">
              <a:rPr lang="en-US" smtClean="0"/>
              <a:t>4/22/18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Header Placeholder 6"/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7843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82D980-B585-574E-A40D-6418E1AC5FA0}" type="slidenum">
              <a:rPr lang="en-US" smtClean="0"/>
              <a:pPr/>
              <a:t>50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188613E7-4BBC-48AD-98B8-D68F363F8DE9}" type="datetime1">
              <a:rPr lang="en-US" smtClean="0"/>
              <a:t>4/22/18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Header Placeholder 6"/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9869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1AC23-BB1F-7249-B603-CE846366760D}" type="datetimeFigureOut">
              <a:rPr lang="en-US" smtClean="0"/>
              <a:t>4/22/18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EB522-0E0B-4549-9F49-BD2DDF240B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4029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1AC23-BB1F-7249-B603-CE846366760D}" type="datetimeFigureOut">
              <a:rPr lang="en-US" smtClean="0"/>
              <a:t>4/22/18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EB522-0E0B-4549-9F49-BD2DDF240B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2254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1AC23-BB1F-7249-B603-CE846366760D}" type="datetimeFigureOut">
              <a:rPr lang="en-US" smtClean="0"/>
              <a:t>4/22/18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EB522-0E0B-4549-9F49-BD2DDF240B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3566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1_Title and Conten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 txBox="1">
            <a:spLocks noGrp="1"/>
          </p:cNvSpPr>
          <p:nvPr>
            <p:ph type="body" idx="1"/>
          </p:nvPr>
        </p:nvSpPr>
        <p:spPr>
          <a:xfrm>
            <a:off x="466928" y="1447800"/>
            <a:ext cx="11420272" cy="50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1910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68300" algn="l" rtl="0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68300" algn="l" rtl="0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»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dt" idx="10"/>
          </p:nvPr>
        </p:nvSpPr>
        <p:spPr>
          <a:xfrm>
            <a:off x="203200" y="6553201"/>
            <a:ext cx="2844800" cy="212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defRPr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ftr" idx="11"/>
          </p:nvPr>
        </p:nvSpPr>
        <p:spPr>
          <a:xfrm>
            <a:off x="4165600" y="6553201"/>
            <a:ext cx="3860800" cy="212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defRPr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sldNum" idx="12"/>
          </p:nvPr>
        </p:nvSpPr>
        <p:spPr>
          <a:xfrm>
            <a:off x="9042400" y="6553201"/>
            <a:ext cx="2844800" cy="212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uk-UA" smtClean="0"/>
              <a:pPr/>
              <a:t>‹#›</a:t>
            </a:fld>
            <a:endParaRPr lang="uk-UA"/>
          </a:p>
        </p:txBody>
      </p:sp>
      <p:sp>
        <p:nvSpPr>
          <p:cNvPr id="24" name="Shape 24"/>
          <p:cNvSpPr txBox="1">
            <a:spLocks noGrp="1"/>
          </p:cNvSpPr>
          <p:nvPr>
            <p:ph type="title"/>
          </p:nvPr>
        </p:nvSpPr>
        <p:spPr>
          <a:xfrm>
            <a:off x="466928" y="76201"/>
            <a:ext cx="11420272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009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009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009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009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cxnSp>
        <p:nvCxnSpPr>
          <p:cNvPr id="25" name="Shape 25"/>
          <p:cNvCxnSpPr/>
          <p:nvPr/>
        </p:nvCxnSpPr>
        <p:spPr>
          <a:xfrm>
            <a:off x="203200" y="1275945"/>
            <a:ext cx="11684000" cy="0"/>
          </a:xfrm>
          <a:prstGeom prst="straightConnector1">
            <a:avLst/>
          </a:prstGeom>
          <a:noFill/>
          <a:ln w="25400" cap="flat" cmpd="sng">
            <a:solidFill>
              <a:srgbClr val="FF6600"/>
            </a:solidFill>
            <a:prstDash val="solid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10099702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1AC23-BB1F-7249-B603-CE846366760D}" type="datetimeFigureOut">
              <a:rPr lang="en-US" smtClean="0"/>
              <a:t>4/22/18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EB522-0E0B-4549-9F49-BD2DDF240B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9955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1AC23-BB1F-7249-B603-CE846366760D}" type="datetimeFigureOut">
              <a:rPr lang="en-US" smtClean="0"/>
              <a:t>4/22/18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EB522-0E0B-4549-9F49-BD2DDF240B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4857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1AC23-BB1F-7249-B603-CE846366760D}" type="datetimeFigureOut">
              <a:rPr lang="en-US" smtClean="0"/>
              <a:t>4/22/18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EB522-0E0B-4549-9F49-BD2DDF240B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921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1AC23-BB1F-7249-B603-CE846366760D}" type="datetimeFigureOut">
              <a:rPr lang="en-US" smtClean="0"/>
              <a:t>4/22/18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EB522-0E0B-4549-9F49-BD2DDF240B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2580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1AC23-BB1F-7249-B603-CE846366760D}" type="datetimeFigureOut">
              <a:rPr lang="en-US" smtClean="0"/>
              <a:t>4/22/18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EB522-0E0B-4549-9F49-BD2DDF240B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6582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1AC23-BB1F-7249-B603-CE846366760D}" type="datetimeFigureOut">
              <a:rPr lang="en-US" smtClean="0"/>
              <a:t>4/22/18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EB522-0E0B-4549-9F49-BD2DDF240B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6797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1AC23-BB1F-7249-B603-CE846366760D}" type="datetimeFigureOut">
              <a:rPr lang="en-US" smtClean="0"/>
              <a:t>4/22/18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EB522-0E0B-4549-9F49-BD2DDF240B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0244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1AC23-BB1F-7249-B603-CE846366760D}" type="datetimeFigureOut">
              <a:rPr lang="en-US" smtClean="0"/>
              <a:t>4/22/18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EB522-0E0B-4549-9F49-BD2DDF240B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5564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Helvetica Neue Medium" charset="0"/>
              </a:defRPr>
            </a:lvl1pPr>
          </a:lstStyle>
          <a:p>
            <a:fld id="{8AC1AC23-BB1F-7249-B603-CE846366760D}" type="datetimeFigureOut">
              <a:rPr lang="en-US" smtClean="0"/>
              <a:pPr/>
              <a:t>4/22/18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Helvetica Neue Medium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Helvetica Neue Medium" charset="0"/>
              </a:defRPr>
            </a:lvl1pPr>
          </a:lstStyle>
          <a:p>
            <a:fld id="{924EB522-0E0B-4549-9F49-BD2DDF240B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57164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Helvetica Neue Medium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b="0" i="0" kern="1200">
          <a:solidFill>
            <a:schemeClr val="tx1"/>
          </a:solidFill>
          <a:latin typeface="Helvetica Neue Medium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b="0" i="0" kern="1200">
          <a:solidFill>
            <a:schemeClr val="tx1"/>
          </a:solidFill>
          <a:latin typeface="Helvetica Neue Medium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b="0" i="0" kern="1200">
          <a:solidFill>
            <a:schemeClr val="tx1"/>
          </a:solidFill>
          <a:latin typeface="Helvetica Neue Medium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Helvetica Neue Medium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Helvetica Neue Medium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emf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Erasure Codes for Systems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2896733"/>
          </a:xfrm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COS 518:  Advanced Computer Systems</a:t>
            </a:r>
          </a:p>
          <a:p>
            <a:r>
              <a:rPr lang="en-US" dirty="0"/>
              <a:t>Lecture 19</a:t>
            </a:r>
          </a:p>
          <a:p>
            <a:endParaRPr lang="en-US" dirty="0"/>
          </a:p>
          <a:p>
            <a:r>
              <a:rPr lang="en-US" dirty="0"/>
              <a:t>Wyatt Lloyd</a:t>
            </a:r>
          </a:p>
        </p:txBody>
      </p:sp>
    </p:spTree>
    <p:extLst>
      <p:ext uri="{BB962C8B-B14F-4D97-AF65-F5344CB8AC3E}">
        <p14:creationId xmlns:p14="http://schemas.microsoft.com/office/powerpoint/2010/main" val="16784573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Reed-Solomon Codes, How They 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Galois field arithmetic is the secret sauce</a:t>
            </a:r>
          </a:p>
          <a:p>
            <a:endParaRPr lang="en-US" dirty="0"/>
          </a:p>
          <a:p>
            <a:r>
              <a:rPr lang="en-US" dirty="0"/>
              <a:t>Details aren’t important for us </a:t>
            </a:r>
            <a:r>
              <a:rPr lang="en-US" dirty="0">
                <a:sym typeface="Wingdings"/>
              </a:rPr>
              <a:t></a:t>
            </a:r>
            <a:endParaRPr lang="en-US" dirty="0"/>
          </a:p>
          <a:p>
            <a:endParaRPr lang="en-US" dirty="0"/>
          </a:p>
          <a:p>
            <a:r>
              <a:rPr lang="en-US" dirty="0"/>
              <a:t>See “J. S. Plank. A tutorial on Reed-Solomon coding for fault-tolerance in RAID-like systems. Software—Practice &amp; Experience 27(9):995–1012, September 1997.”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7602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Reed-Solomon (4,2) Example</a:t>
            </a:r>
          </a:p>
        </p:txBody>
      </p:sp>
      <p:sp>
        <p:nvSpPr>
          <p:cNvPr id="5" name="Rectangle 4"/>
          <p:cNvSpPr/>
          <p:nvPr/>
        </p:nvSpPr>
        <p:spPr>
          <a:xfrm>
            <a:off x="8328893" y="2215224"/>
            <a:ext cx="1018309" cy="66501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Helvetica Neue Medium" charset="0"/>
              </a:rPr>
              <a:t>1</a:t>
            </a:r>
          </a:p>
        </p:txBody>
      </p:sp>
      <p:sp>
        <p:nvSpPr>
          <p:cNvPr id="6" name="Rectangle 5"/>
          <p:cNvSpPr/>
          <p:nvPr/>
        </p:nvSpPr>
        <p:spPr>
          <a:xfrm>
            <a:off x="3200399" y="2215224"/>
            <a:ext cx="1018309" cy="6650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Helvetica Neue Medium" charset="0"/>
              </a:rPr>
              <a:t>B</a:t>
            </a:r>
          </a:p>
        </p:txBody>
      </p:sp>
      <p:sp>
        <p:nvSpPr>
          <p:cNvPr id="8" name="Rectangle 7"/>
          <p:cNvSpPr/>
          <p:nvPr/>
        </p:nvSpPr>
        <p:spPr>
          <a:xfrm>
            <a:off x="1490901" y="2215224"/>
            <a:ext cx="1018309" cy="6650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Helvetica Neue Medium" charset="0"/>
              </a:rPr>
              <a:t>A</a:t>
            </a:r>
          </a:p>
        </p:txBody>
      </p:sp>
      <p:sp>
        <p:nvSpPr>
          <p:cNvPr id="10" name="Rectangle 9"/>
          <p:cNvSpPr/>
          <p:nvPr/>
        </p:nvSpPr>
        <p:spPr>
          <a:xfrm>
            <a:off x="6619395" y="2215224"/>
            <a:ext cx="1018309" cy="6650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Helvetica Neue Medium" charset="0"/>
              </a:rPr>
              <a:t>D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909897" y="2215224"/>
            <a:ext cx="1018309" cy="6650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Helvetica Neue Medium" charset="0"/>
              </a:rPr>
              <a:t>C</a:t>
            </a:r>
          </a:p>
        </p:txBody>
      </p:sp>
      <p:sp>
        <p:nvSpPr>
          <p:cNvPr id="12" name="Rectangle 11"/>
          <p:cNvSpPr/>
          <p:nvPr/>
        </p:nvSpPr>
        <p:spPr>
          <a:xfrm>
            <a:off x="9873994" y="2209790"/>
            <a:ext cx="1018309" cy="66501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Helvetica Neue Medium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1994354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Reed-Solomon (4,2) Example</a:t>
            </a:r>
          </a:p>
        </p:txBody>
      </p:sp>
      <p:sp>
        <p:nvSpPr>
          <p:cNvPr id="5" name="Rectangle 4"/>
          <p:cNvSpPr/>
          <p:nvPr/>
        </p:nvSpPr>
        <p:spPr>
          <a:xfrm>
            <a:off x="8328893" y="2215224"/>
            <a:ext cx="1018309" cy="66501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Helvetica Neue Medium" charset="0"/>
              </a:rPr>
              <a:t>1</a:t>
            </a:r>
          </a:p>
        </p:txBody>
      </p:sp>
      <p:sp>
        <p:nvSpPr>
          <p:cNvPr id="6" name="Rectangle 5"/>
          <p:cNvSpPr/>
          <p:nvPr/>
        </p:nvSpPr>
        <p:spPr>
          <a:xfrm>
            <a:off x="3200399" y="2215224"/>
            <a:ext cx="1018309" cy="6650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Helvetica Neue Medium" charset="0"/>
              </a:rPr>
              <a:t>B</a:t>
            </a:r>
          </a:p>
        </p:txBody>
      </p:sp>
      <p:sp>
        <p:nvSpPr>
          <p:cNvPr id="8" name="Rectangle 7"/>
          <p:cNvSpPr/>
          <p:nvPr/>
        </p:nvSpPr>
        <p:spPr>
          <a:xfrm>
            <a:off x="1490901" y="2215224"/>
            <a:ext cx="1018309" cy="6650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Helvetica Neue Medium" charset="0"/>
              </a:rPr>
              <a:t>A</a:t>
            </a:r>
          </a:p>
        </p:txBody>
      </p:sp>
      <p:sp>
        <p:nvSpPr>
          <p:cNvPr id="10" name="Rectangle 9"/>
          <p:cNvSpPr/>
          <p:nvPr/>
        </p:nvSpPr>
        <p:spPr>
          <a:xfrm>
            <a:off x="6619395" y="2215224"/>
            <a:ext cx="1018309" cy="6650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Helvetica Neue Medium" charset="0"/>
              </a:rPr>
              <a:t>D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909897" y="2215224"/>
            <a:ext cx="1018309" cy="6650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Helvetica Neue Medium" charset="0"/>
              </a:rPr>
              <a:t>C</a:t>
            </a:r>
          </a:p>
        </p:txBody>
      </p:sp>
      <p:sp>
        <p:nvSpPr>
          <p:cNvPr id="12" name="Rectangle 11"/>
          <p:cNvSpPr/>
          <p:nvPr/>
        </p:nvSpPr>
        <p:spPr>
          <a:xfrm>
            <a:off x="9873994" y="2209790"/>
            <a:ext cx="1018309" cy="66501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Helvetica Neue Medium" charset="0"/>
              </a:rPr>
              <a:t>2</a:t>
            </a:r>
          </a:p>
        </p:txBody>
      </p:sp>
      <p:sp>
        <p:nvSpPr>
          <p:cNvPr id="9" name="Multiply 8"/>
          <p:cNvSpPr/>
          <p:nvPr/>
        </p:nvSpPr>
        <p:spPr bwMode="auto">
          <a:xfrm>
            <a:off x="1693939" y="2237499"/>
            <a:ext cx="612232" cy="609600"/>
          </a:xfrm>
          <a:prstGeom prst="mathMultiply">
            <a:avLst/>
          </a:prstGeom>
          <a:solidFill>
            <a:srgbClr val="FF0000"/>
          </a:solidFill>
          <a:ln w="25400" cap="flat" cmpd="sng" algn="ctr">
            <a:solidFill>
              <a:srgbClr val="FF0000"/>
            </a:solidFill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36842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Reed-Solomon (4,2) Example</a:t>
            </a:r>
          </a:p>
        </p:txBody>
      </p:sp>
      <p:sp>
        <p:nvSpPr>
          <p:cNvPr id="5" name="Rectangle 4"/>
          <p:cNvSpPr/>
          <p:nvPr/>
        </p:nvSpPr>
        <p:spPr>
          <a:xfrm>
            <a:off x="8328893" y="2215224"/>
            <a:ext cx="1018309" cy="66501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Helvetica Neue Medium" charset="0"/>
              </a:rPr>
              <a:t>1</a:t>
            </a:r>
          </a:p>
        </p:txBody>
      </p:sp>
      <p:sp>
        <p:nvSpPr>
          <p:cNvPr id="6" name="Rectangle 5"/>
          <p:cNvSpPr/>
          <p:nvPr/>
        </p:nvSpPr>
        <p:spPr>
          <a:xfrm>
            <a:off x="3200399" y="2215224"/>
            <a:ext cx="1018309" cy="6650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Helvetica Neue Medium" charset="0"/>
              </a:rPr>
              <a:t>B</a:t>
            </a:r>
          </a:p>
        </p:txBody>
      </p:sp>
      <p:sp>
        <p:nvSpPr>
          <p:cNvPr id="8" name="Rectangle 7"/>
          <p:cNvSpPr/>
          <p:nvPr/>
        </p:nvSpPr>
        <p:spPr>
          <a:xfrm>
            <a:off x="1490901" y="2215224"/>
            <a:ext cx="1018309" cy="6650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Helvetica Neue Medium" charset="0"/>
              </a:rPr>
              <a:t>A</a:t>
            </a:r>
          </a:p>
        </p:txBody>
      </p:sp>
      <p:sp>
        <p:nvSpPr>
          <p:cNvPr id="10" name="Rectangle 9"/>
          <p:cNvSpPr/>
          <p:nvPr/>
        </p:nvSpPr>
        <p:spPr>
          <a:xfrm>
            <a:off x="6619395" y="2215224"/>
            <a:ext cx="1018309" cy="6650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Helvetica Neue Medium" charset="0"/>
              </a:rPr>
              <a:t>D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909897" y="2215224"/>
            <a:ext cx="1018309" cy="6650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Helvetica Neue Medium" charset="0"/>
              </a:rPr>
              <a:t>C</a:t>
            </a:r>
          </a:p>
        </p:txBody>
      </p:sp>
      <p:sp>
        <p:nvSpPr>
          <p:cNvPr id="12" name="Rectangle 11"/>
          <p:cNvSpPr/>
          <p:nvPr/>
        </p:nvSpPr>
        <p:spPr>
          <a:xfrm>
            <a:off x="9873994" y="2209790"/>
            <a:ext cx="1018309" cy="66501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Helvetica Neue Medium" charset="0"/>
              </a:rPr>
              <a:t>2</a:t>
            </a:r>
          </a:p>
        </p:txBody>
      </p:sp>
      <p:sp>
        <p:nvSpPr>
          <p:cNvPr id="9" name="Multiply 8"/>
          <p:cNvSpPr/>
          <p:nvPr/>
        </p:nvSpPr>
        <p:spPr bwMode="auto">
          <a:xfrm>
            <a:off x="1693939" y="2237499"/>
            <a:ext cx="612232" cy="609600"/>
          </a:xfrm>
          <a:prstGeom prst="mathMultiply">
            <a:avLst/>
          </a:prstGeom>
          <a:solidFill>
            <a:srgbClr val="FF0000"/>
          </a:solidFill>
          <a:ln w="25400" cap="flat" cmpd="sng" algn="ctr">
            <a:solidFill>
              <a:srgbClr val="FF0000"/>
            </a:solidFill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8328893" y="4041679"/>
            <a:ext cx="1018309" cy="66501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Helvetica Neue Medium" charset="0"/>
              </a:rPr>
              <a:t>1</a:t>
            </a:r>
          </a:p>
        </p:txBody>
      </p:sp>
      <p:sp>
        <p:nvSpPr>
          <p:cNvPr id="14" name="Rectangle 13"/>
          <p:cNvSpPr/>
          <p:nvPr/>
        </p:nvSpPr>
        <p:spPr>
          <a:xfrm>
            <a:off x="3200399" y="4041679"/>
            <a:ext cx="1018309" cy="6650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Helvetica Neue Medium" charset="0"/>
              </a:rPr>
              <a:t>B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490901" y="4041679"/>
            <a:ext cx="1018309" cy="6650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Helvetica Neue Medium" charset="0"/>
              </a:rPr>
              <a:t>A</a:t>
            </a:r>
          </a:p>
        </p:txBody>
      </p:sp>
      <p:sp>
        <p:nvSpPr>
          <p:cNvPr id="16" name="Rectangle 15"/>
          <p:cNvSpPr/>
          <p:nvPr/>
        </p:nvSpPr>
        <p:spPr>
          <a:xfrm>
            <a:off x="6619395" y="4041679"/>
            <a:ext cx="1018309" cy="6650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Helvetica Neue Medium" charset="0"/>
              </a:rPr>
              <a:t>D</a:t>
            </a:r>
          </a:p>
        </p:txBody>
      </p:sp>
      <p:sp>
        <p:nvSpPr>
          <p:cNvPr id="17" name="Rectangle 16"/>
          <p:cNvSpPr/>
          <p:nvPr/>
        </p:nvSpPr>
        <p:spPr>
          <a:xfrm>
            <a:off x="4909897" y="4041679"/>
            <a:ext cx="1018309" cy="6650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Helvetica Neue Medium" charset="0"/>
              </a:rPr>
              <a:t>C</a:t>
            </a:r>
          </a:p>
        </p:txBody>
      </p:sp>
      <p:sp>
        <p:nvSpPr>
          <p:cNvPr id="20" name="Rectangle 19"/>
          <p:cNvSpPr/>
          <p:nvPr/>
        </p:nvSpPr>
        <p:spPr>
          <a:xfrm>
            <a:off x="2557290" y="4036245"/>
            <a:ext cx="59182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effectLst/>
                <a:latin typeface="LucidaSansUnicode" charset="0"/>
              </a:rPr>
              <a:t>=</a:t>
            </a:r>
            <a:endParaRPr lang="en-US" sz="4000" dirty="0">
              <a:latin typeface="Helvetica Neue Medium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4364568" y="4193377"/>
            <a:ext cx="4299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effectLst/>
                <a:latin typeface="LucidaSansUnicode" charset="0"/>
              </a:rPr>
              <a:t>+</a:t>
            </a:r>
            <a:endParaRPr lang="en-US" sz="2400" dirty="0">
              <a:latin typeface="Helvetica Neue Medium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6074066" y="4159355"/>
            <a:ext cx="4299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effectLst/>
                <a:latin typeface="LucidaSansUnicode" charset="0"/>
              </a:rPr>
              <a:t>+</a:t>
            </a:r>
            <a:endParaRPr lang="en-US" sz="2400" dirty="0">
              <a:latin typeface="Helvetica Neue Medium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7783564" y="4159354"/>
            <a:ext cx="4299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effectLst/>
                <a:latin typeface="LucidaSansUnicode" charset="0"/>
              </a:rPr>
              <a:t>+</a:t>
            </a:r>
            <a:endParaRPr lang="en-US" sz="2400" dirty="0">
              <a:latin typeface="Helvetica Neue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2184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Reed-Solomon (4,2) Example</a:t>
            </a:r>
          </a:p>
        </p:txBody>
      </p:sp>
      <p:sp>
        <p:nvSpPr>
          <p:cNvPr id="5" name="Rectangle 4"/>
          <p:cNvSpPr/>
          <p:nvPr/>
        </p:nvSpPr>
        <p:spPr>
          <a:xfrm>
            <a:off x="8328893" y="2215224"/>
            <a:ext cx="1018309" cy="66501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Helvetica Neue Medium" charset="0"/>
              </a:rPr>
              <a:t>1</a:t>
            </a:r>
          </a:p>
        </p:txBody>
      </p:sp>
      <p:sp>
        <p:nvSpPr>
          <p:cNvPr id="6" name="Rectangle 5"/>
          <p:cNvSpPr/>
          <p:nvPr/>
        </p:nvSpPr>
        <p:spPr>
          <a:xfrm>
            <a:off x="3200399" y="2215224"/>
            <a:ext cx="1018309" cy="6650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Helvetica Neue Medium" charset="0"/>
              </a:rPr>
              <a:t>B</a:t>
            </a:r>
          </a:p>
        </p:txBody>
      </p:sp>
      <p:sp>
        <p:nvSpPr>
          <p:cNvPr id="8" name="Rectangle 7"/>
          <p:cNvSpPr/>
          <p:nvPr/>
        </p:nvSpPr>
        <p:spPr>
          <a:xfrm>
            <a:off x="1490901" y="2215224"/>
            <a:ext cx="1018309" cy="6650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Helvetica Neue Medium" charset="0"/>
              </a:rPr>
              <a:t>A</a:t>
            </a:r>
          </a:p>
        </p:txBody>
      </p:sp>
      <p:sp>
        <p:nvSpPr>
          <p:cNvPr id="10" name="Rectangle 9"/>
          <p:cNvSpPr/>
          <p:nvPr/>
        </p:nvSpPr>
        <p:spPr>
          <a:xfrm>
            <a:off x="6619395" y="2215224"/>
            <a:ext cx="1018309" cy="6650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Helvetica Neue Medium" charset="0"/>
              </a:rPr>
              <a:t>D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909897" y="2215224"/>
            <a:ext cx="1018309" cy="6650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Helvetica Neue Medium" charset="0"/>
              </a:rPr>
              <a:t>C</a:t>
            </a:r>
          </a:p>
        </p:txBody>
      </p:sp>
      <p:sp>
        <p:nvSpPr>
          <p:cNvPr id="12" name="Rectangle 11"/>
          <p:cNvSpPr/>
          <p:nvPr/>
        </p:nvSpPr>
        <p:spPr>
          <a:xfrm>
            <a:off x="9873994" y="2209790"/>
            <a:ext cx="1018309" cy="66501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Helvetica Neue Medium" charset="0"/>
              </a:rPr>
              <a:t>2</a:t>
            </a:r>
          </a:p>
        </p:txBody>
      </p:sp>
      <p:sp>
        <p:nvSpPr>
          <p:cNvPr id="9" name="Multiply 8"/>
          <p:cNvSpPr/>
          <p:nvPr/>
        </p:nvSpPr>
        <p:spPr bwMode="auto">
          <a:xfrm>
            <a:off x="1693939" y="2237499"/>
            <a:ext cx="612232" cy="609600"/>
          </a:xfrm>
          <a:prstGeom prst="mathMultiply">
            <a:avLst/>
          </a:prstGeom>
          <a:solidFill>
            <a:srgbClr val="FF0000"/>
          </a:solidFill>
          <a:ln w="25400" cap="flat" cmpd="sng" algn="ctr">
            <a:solidFill>
              <a:srgbClr val="FF0000"/>
            </a:solidFill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8328893" y="4041679"/>
            <a:ext cx="1018309" cy="66501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Helvetica Neue Medium" charset="0"/>
              </a:rPr>
              <a:t>1</a:t>
            </a:r>
          </a:p>
        </p:txBody>
      </p:sp>
      <p:sp>
        <p:nvSpPr>
          <p:cNvPr id="14" name="Rectangle 13"/>
          <p:cNvSpPr/>
          <p:nvPr/>
        </p:nvSpPr>
        <p:spPr>
          <a:xfrm>
            <a:off x="3200399" y="4041679"/>
            <a:ext cx="1018309" cy="6650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Helvetica Neue Medium" charset="0"/>
              </a:rPr>
              <a:t>B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490901" y="4041679"/>
            <a:ext cx="1018309" cy="6650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Helvetica Neue Medium" charset="0"/>
              </a:rPr>
              <a:t>A</a:t>
            </a:r>
          </a:p>
        </p:txBody>
      </p:sp>
      <p:sp>
        <p:nvSpPr>
          <p:cNvPr id="16" name="Rectangle 15"/>
          <p:cNvSpPr/>
          <p:nvPr/>
        </p:nvSpPr>
        <p:spPr>
          <a:xfrm>
            <a:off x="6619395" y="4041679"/>
            <a:ext cx="1018309" cy="6650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Helvetica Neue Medium" charset="0"/>
              </a:rPr>
              <a:t>D</a:t>
            </a:r>
          </a:p>
        </p:txBody>
      </p:sp>
      <p:sp>
        <p:nvSpPr>
          <p:cNvPr id="17" name="Rectangle 16"/>
          <p:cNvSpPr/>
          <p:nvPr/>
        </p:nvSpPr>
        <p:spPr>
          <a:xfrm>
            <a:off x="4909897" y="4041679"/>
            <a:ext cx="1018309" cy="6650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Helvetica Neue Medium" charset="0"/>
              </a:rPr>
              <a:t>C</a:t>
            </a:r>
          </a:p>
        </p:txBody>
      </p:sp>
      <p:sp>
        <p:nvSpPr>
          <p:cNvPr id="18" name="Rectangle 17"/>
          <p:cNvSpPr/>
          <p:nvPr/>
        </p:nvSpPr>
        <p:spPr>
          <a:xfrm>
            <a:off x="9873994" y="5625894"/>
            <a:ext cx="1018309" cy="66501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Helvetica Neue Medium" charset="0"/>
              </a:rPr>
              <a:t>2</a:t>
            </a:r>
          </a:p>
        </p:txBody>
      </p:sp>
      <p:sp>
        <p:nvSpPr>
          <p:cNvPr id="20" name="Rectangle 19"/>
          <p:cNvSpPr/>
          <p:nvPr/>
        </p:nvSpPr>
        <p:spPr>
          <a:xfrm>
            <a:off x="2557290" y="4036245"/>
            <a:ext cx="59182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effectLst/>
                <a:latin typeface="LucidaSansUnicode" charset="0"/>
              </a:rPr>
              <a:t>=</a:t>
            </a:r>
            <a:endParaRPr lang="en-US" sz="4000" dirty="0">
              <a:latin typeface="Helvetica Neue Medium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8328893" y="5625894"/>
            <a:ext cx="1018309" cy="66501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Helvetica Neue Medium" charset="0"/>
              </a:rPr>
              <a:t>1</a:t>
            </a:r>
          </a:p>
        </p:txBody>
      </p:sp>
      <p:sp>
        <p:nvSpPr>
          <p:cNvPr id="22" name="Rectangle 21"/>
          <p:cNvSpPr/>
          <p:nvPr/>
        </p:nvSpPr>
        <p:spPr>
          <a:xfrm>
            <a:off x="6619395" y="5625894"/>
            <a:ext cx="1018309" cy="6650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Helvetica Neue Medium" charset="0"/>
              </a:rPr>
              <a:t>D</a:t>
            </a:r>
          </a:p>
        </p:txBody>
      </p:sp>
      <p:sp>
        <p:nvSpPr>
          <p:cNvPr id="23" name="Rectangle 22"/>
          <p:cNvSpPr/>
          <p:nvPr/>
        </p:nvSpPr>
        <p:spPr>
          <a:xfrm>
            <a:off x="4909897" y="5625894"/>
            <a:ext cx="1018309" cy="6650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Helvetica Neue Medium" charset="0"/>
              </a:rPr>
              <a:t>C</a:t>
            </a:r>
          </a:p>
        </p:txBody>
      </p:sp>
      <p:sp>
        <p:nvSpPr>
          <p:cNvPr id="24" name="Rectangle 23"/>
          <p:cNvSpPr/>
          <p:nvPr/>
        </p:nvSpPr>
        <p:spPr>
          <a:xfrm>
            <a:off x="1490901" y="5616077"/>
            <a:ext cx="1018309" cy="6650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Helvetica Neue Medium" charset="0"/>
              </a:rPr>
              <a:t>A</a:t>
            </a:r>
          </a:p>
        </p:txBody>
      </p:sp>
      <p:sp>
        <p:nvSpPr>
          <p:cNvPr id="25" name="Rectangle 24"/>
          <p:cNvSpPr/>
          <p:nvPr/>
        </p:nvSpPr>
        <p:spPr>
          <a:xfrm>
            <a:off x="2557290" y="5610643"/>
            <a:ext cx="59182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effectLst/>
                <a:latin typeface="LucidaSansUnicode" charset="0"/>
              </a:rPr>
              <a:t>=</a:t>
            </a:r>
            <a:endParaRPr lang="en-US" sz="4000" dirty="0">
              <a:latin typeface="Helvetica Neue Medium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2638241" y="4744131"/>
            <a:ext cx="4299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effectLst/>
                <a:latin typeface="LucidaSansUnicode" charset="0"/>
              </a:rPr>
              <a:t>=</a:t>
            </a:r>
            <a:endParaRPr lang="en-US" sz="2400" dirty="0">
              <a:latin typeface="Helvetica Neue Medium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2638241" y="4990352"/>
            <a:ext cx="4299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effectLst/>
                <a:latin typeface="LucidaSansUnicode" charset="0"/>
              </a:rPr>
              <a:t>=</a:t>
            </a:r>
            <a:endParaRPr lang="en-US" sz="2400" dirty="0">
              <a:latin typeface="Helvetica Neue Medium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2638241" y="5205999"/>
            <a:ext cx="4299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effectLst/>
                <a:latin typeface="LucidaSansUnicode" charset="0"/>
              </a:rPr>
              <a:t>=</a:t>
            </a:r>
            <a:endParaRPr lang="en-US" sz="2400" dirty="0">
              <a:latin typeface="Helvetica Neue Medium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4364568" y="4193377"/>
            <a:ext cx="4299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effectLst/>
                <a:latin typeface="LucidaSansUnicode" charset="0"/>
              </a:rPr>
              <a:t>+</a:t>
            </a:r>
            <a:endParaRPr lang="en-US" sz="2400" dirty="0">
              <a:latin typeface="Helvetica Neue Medium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6074066" y="4159355"/>
            <a:ext cx="4299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effectLst/>
                <a:latin typeface="LucidaSansUnicode" charset="0"/>
              </a:rPr>
              <a:t>+</a:t>
            </a:r>
            <a:endParaRPr lang="en-US" sz="2400" dirty="0">
              <a:latin typeface="Helvetica Neue Medium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7783564" y="4159354"/>
            <a:ext cx="4299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effectLst/>
                <a:latin typeface="LucidaSansUnicode" charset="0"/>
              </a:rPr>
              <a:t>+</a:t>
            </a:r>
            <a:endParaRPr lang="en-US" sz="2400" dirty="0">
              <a:latin typeface="Helvetica Neue Medium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6036581" y="5757093"/>
            <a:ext cx="4299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effectLst/>
                <a:latin typeface="LucidaSansUnicode" charset="0"/>
              </a:rPr>
              <a:t>+</a:t>
            </a:r>
            <a:endParaRPr lang="en-US" sz="2400" dirty="0">
              <a:latin typeface="Helvetica Neue Medium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7746079" y="5723071"/>
            <a:ext cx="4299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effectLst/>
                <a:latin typeface="LucidaSansUnicode" charset="0"/>
              </a:rPr>
              <a:t>+</a:t>
            </a:r>
            <a:endParaRPr lang="en-US" sz="2400" dirty="0">
              <a:latin typeface="Helvetica Neue Medium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9413373" y="5723070"/>
            <a:ext cx="4299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effectLst/>
                <a:latin typeface="LucidaSansUnicode" charset="0"/>
              </a:rPr>
              <a:t>+</a:t>
            </a:r>
            <a:endParaRPr lang="en-US" sz="2400" dirty="0">
              <a:latin typeface="Helvetica Neue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52456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Erasure Codes Save Storage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Tolerating 2 failures</a:t>
            </a:r>
          </a:p>
          <a:p>
            <a:pPr lvl="1"/>
            <a:r>
              <a:rPr lang="en-US" dirty="0"/>
              <a:t>3x replication = ___ storage overhead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3877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Erasure Codes Save Storage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Tolerating 2 failures</a:t>
            </a:r>
          </a:p>
          <a:p>
            <a:pPr lvl="1"/>
            <a:r>
              <a:rPr lang="en-US" dirty="0"/>
              <a:t>3x replication = 3x storage overhead</a:t>
            </a:r>
          </a:p>
          <a:p>
            <a:pPr lvl="1"/>
            <a:r>
              <a:rPr lang="en-US" dirty="0"/>
              <a:t>RS(4,2) = ___ storage overhead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84269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Erasure Codes Save Storage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Tolerating 2 failures</a:t>
            </a:r>
          </a:p>
          <a:p>
            <a:pPr lvl="1"/>
            <a:r>
              <a:rPr lang="en-US" dirty="0"/>
              <a:t>3x replication = 3x storage overhead</a:t>
            </a:r>
          </a:p>
          <a:p>
            <a:pPr lvl="1"/>
            <a:r>
              <a:rPr lang="en-US" dirty="0"/>
              <a:t>RS(4,2) = (4+2)/4 = 1.5x storage overhead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77273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Erasure Codes Save Storage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Tolerating 2 failures</a:t>
            </a:r>
          </a:p>
          <a:p>
            <a:pPr lvl="1"/>
            <a:r>
              <a:rPr lang="en-US" dirty="0"/>
              <a:t>3x replication = 3x storage overhead</a:t>
            </a:r>
          </a:p>
          <a:p>
            <a:pPr lvl="1"/>
            <a:r>
              <a:rPr lang="en-US" dirty="0"/>
              <a:t>RS(4,2) = (4+2)/4 = 1.5x storage overhead</a:t>
            </a:r>
          </a:p>
          <a:p>
            <a:pPr lvl="1"/>
            <a:endParaRPr lang="en-US" dirty="0"/>
          </a:p>
          <a:p>
            <a:r>
              <a:rPr lang="en-US" dirty="0"/>
              <a:t>Tolerating 4 failures</a:t>
            </a:r>
          </a:p>
          <a:p>
            <a:pPr lvl="1"/>
            <a:r>
              <a:rPr lang="en-US" dirty="0"/>
              <a:t>5x replication = 5x storage overhead</a:t>
            </a:r>
          </a:p>
          <a:p>
            <a:pPr lvl="1"/>
            <a:r>
              <a:rPr lang="en-US" dirty="0"/>
              <a:t>RS(10,4) = ___ storage overhead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01846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Erasure Codes Save Storage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Tolerating 2 failures</a:t>
            </a:r>
          </a:p>
          <a:p>
            <a:pPr lvl="1"/>
            <a:r>
              <a:rPr lang="en-US" dirty="0"/>
              <a:t>3x replication = 3x storage overhead</a:t>
            </a:r>
          </a:p>
          <a:p>
            <a:pPr lvl="1"/>
            <a:r>
              <a:rPr lang="en-US" dirty="0"/>
              <a:t>RS(4,2) = (4+2)/4 = 1.5x storage overhead</a:t>
            </a:r>
          </a:p>
          <a:p>
            <a:pPr lvl="1"/>
            <a:endParaRPr lang="en-US" dirty="0"/>
          </a:p>
          <a:p>
            <a:r>
              <a:rPr lang="en-US" dirty="0"/>
              <a:t>Tolerating 4 failures</a:t>
            </a:r>
          </a:p>
          <a:p>
            <a:pPr lvl="1"/>
            <a:r>
              <a:rPr lang="en-US" dirty="0"/>
              <a:t>5x replication = 5x storage overhead</a:t>
            </a:r>
          </a:p>
          <a:p>
            <a:pPr lvl="1"/>
            <a:r>
              <a:rPr lang="en-US" dirty="0"/>
              <a:t>RS(10,4) = (10+4)/10 = 1.4x storage overhead</a:t>
            </a:r>
          </a:p>
          <a:p>
            <a:pPr lvl="1"/>
            <a:r>
              <a:rPr lang="en-US" dirty="0"/>
              <a:t>RS(100,4) = ___ storage overhead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82057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Things Fail, Let’s Not Lose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How?</a:t>
            </a:r>
          </a:p>
        </p:txBody>
      </p:sp>
    </p:spTree>
    <p:extLst>
      <p:ext uri="{BB962C8B-B14F-4D97-AF65-F5344CB8AC3E}">
        <p14:creationId xmlns:p14="http://schemas.microsoft.com/office/powerpoint/2010/main" val="9760293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Erasure Codes Save Storage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Tolerating 2 failures</a:t>
            </a:r>
          </a:p>
          <a:p>
            <a:pPr lvl="1"/>
            <a:r>
              <a:rPr lang="en-US" dirty="0"/>
              <a:t>3x replication = 3x storage overhead</a:t>
            </a:r>
          </a:p>
          <a:p>
            <a:pPr lvl="1"/>
            <a:r>
              <a:rPr lang="en-US" dirty="0"/>
              <a:t>RS(4,2) = (4+2)/4 = 1.5x storage overhead</a:t>
            </a:r>
          </a:p>
          <a:p>
            <a:pPr lvl="1"/>
            <a:endParaRPr lang="en-US" dirty="0"/>
          </a:p>
          <a:p>
            <a:r>
              <a:rPr lang="en-US" dirty="0"/>
              <a:t>Tolerating 4 failures</a:t>
            </a:r>
          </a:p>
          <a:p>
            <a:pPr lvl="1"/>
            <a:r>
              <a:rPr lang="en-US" dirty="0"/>
              <a:t>5x replication = 5x storage overhead</a:t>
            </a:r>
          </a:p>
          <a:p>
            <a:pPr lvl="1"/>
            <a:r>
              <a:rPr lang="en-US" dirty="0"/>
              <a:t>RS(10,4) = (10+4)/10 = 1.4x storage overhead</a:t>
            </a:r>
          </a:p>
          <a:p>
            <a:pPr lvl="1"/>
            <a:r>
              <a:rPr lang="en-US" dirty="0"/>
              <a:t>RS(100,4) = (100+4)/100 = 1.04x storage overhead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24846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the Catch?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21408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Catch 1: Encoding Overhead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Replication:</a:t>
            </a:r>
          </a:p>
          <a:p>
            <a:pPr lvl="1"/>
            <a:r>
              <a:rPr lang="en-US" dirty="0"/>
              <a:t>Just copy the data</a:t>
            </a:r>
          </a:p>
          <a:p>
            <a:pPr lvl="1"/>
            <a:endParaRPr lang="en-US" dirty="0"/>
          </a:p>
          <a:p>
            <a:r>
              <a:rPr lang="en-US" dirty="0"/>
              <a:t>Erasure coding:</a:t>
            </a:r>
          </a:p>
          <a:p>
            <a:pPr lvl="1"/>
            <a:r>
              <a:rPr lang="en-US" dirty="0"/>
              <a:t>Compute codes over N data blocks for each of the K coding blocks</a:t>
            </a:r>
          </a:p>
        </p:txBody>
      </p:sp>
    </p:spTree>
    <p:extLst>
      <p:ext uri="{BB962C8B-B14F-4D97-AF65-F5344CB8AC3E}">
        <p14:creationId xmlns:p14="http://schemas.microsoft.com/office/powerpoint/2010/main" val="20373661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Catch 2: Decoding Overhead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Replication</a:t>
            </a:r>
          </a:p>
          <a:p>
            <a:pPr lvl="1"/>
            <a:r>
              <a:rPr lang="en-US" dirty="0"/>
              <a:t>Just read the data</a:t>
            </a:r>
          </a:p>
          <a:p>
            <a:pPr lvl="1"/>
            <a:endParaRPr lang="en-US" dirty="0"/>
          </a:p>
          <a:p>
            <a:r>
              <a:rPr lang="en-US" dirty="0"/>
              <a:t>Erasure Coding</a:t>
            </a:r>
          </a:p>
        </p:txBody>
      </p:sp>
    </p:spTree>
    <p:extLst>
      <p:ext uri="{BB962C8B-B14F-4D97-AF65-F5344CB8AC3E}">
        <p14:creationId xmlns:p14="http://schemas.microsoft.com/office/powerpoint/2010/main" val="2909873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Catch 2: Decoding Overhead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Replication</a:t>
            </a:r>
          </a:p>
          <a:p>
            <a:pPr lvl="1"/>
            <a:r>
              <a:rPr lang="en-US" dirty="0"/>
              <a:t>Just read the data</a:t>
            </a:r>
          </a:p>
          <a:p>
            <a:pPr lvl="1"/>
            <a:endParaRPr lang="en-US" dirty="0"/>
          </a:p>
          <a:p>
            <a:r>
              <a:rPr lang="en-US" dirty="0"/>
              <a:t>Erasure Coding</a:t>
            </a:r>
          </a:p>
          <a:p>
            <a:pPr lvl="1"/>
            <a:r>
              <a:rPr lang="en-US" dirty="0"/>
              <a:t>Normal case is no failures -&gt; just read the data!</a:t>
            </a:r>
          </a:p>
          <a:p>
            <a:pPr lvl="1"/>
            <a:r>
              <a:rPr lang="en-US" dirty="0"/>
              <a:t>If there are failures</a:t>
            </a:r>
          </a:p>
          <a:p>
            <a:pPr lvl="2"/>
            <a:r>
              <a:rPr lang="en-US" dirty="0"/>
              <a:t>Read N blocks from disks and over the network</a:t>
            </a:r>
          </a:p>
          <a:p>
            <a:pPr lvl="2"/>
            <a:r>
              <a:rPr lang="en-US" dirty="0"/>
              <a:t>Compute code over N blocks to reconstruct the failed block</a:t>
            </a:r>
          </a:p>
        </p:txBody>
      </p:sp>
    </p:spTree>
    <p:extLst>
      <p:ext uri="{BB962C8B-B14F-4D97-AF65-F5344CB8AC3E}">
        <p14:creationId xmlns:p14="http://schemas.microsoft.com/office/powerpoint/2010/main" val="5479947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Catch 3: Updating Overhead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Replication:</a:t>
            </a:r>
          </a:p>
          <a:p>
            <a:pPr lvl="1"/>
            <a:r>
              <a:rPr lang="en-US" dirty="0"/>
              <a:t>Update the data in each copy</a:t>
            </a:r>
          </a:p>
          <a:p>
            <a:pPr lvl="1"/>
            <a:endParaRPr lang="en-US" dirty="0"/>
          </a:p>
          <a:p>
            <a:r>
              <a:rPr lang="en-US" dirty="0"/>
              <a:t>Erasure coding</a:t>
            </a:r>
          </a:p>
          <a:p>
            <a:pPr lvl="1"/>
            <a:r>
              <a:rPr lang="en-US" dirty="0"/>
              <a:t>Update the data in the data block</a:t>
            </a:r>
          </a:p>
          <a:p>
            <a:pPr lvl="1"/>
            <a:r>
              <a:rPr lang="en-US" dirty="0"/>
              <a:t>And all of the coding blocks</a:t>
            </a:r>
          </a:p>
        </p:txBody>
      </p:sp>
    </p:spTree>
    <p:extLst>
      <p:ext uri="{BB962C8B-B14F-4D97-AF65-F5344CB8AC3E}">
        <p14:creationId xmlns:p14="http://schemas.microsoft.com/office/powerpoint/2010/main" val="10453562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Catch 3’: Deleting Overhead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Replication:</a:t>
            </a:r>
          </a:p>
          <a:p>
            <a:pPr lvl="1"/>
            <a:r>
              <a:rPr lang="en-US" dirty="0"/>
              <a:t>Delete the data in each copy</a:t>
            </a:r>
          </a:p>
          <a:p>
            <a:pPr lvl="1"/>
            <a:endParaRPr lang="en-US" dirty="0"/>
          </a:p>
          <a:p>
            <a:r>
              <a:rPr lang="en-US" dirty="0"/>
              <a:t>Erasure coding</a:t>
            </a:r>
          </a:p>
          <a:p>
            <a:pPr lvl="1"/>
            <a:r>
              <a:rPr lang="en-US" dirty="0"/>
              <a:t>Delete the data in the data block</a:t>
            </a:r>
          </a:p>
          <a:p>
            <a:pPr lvl="1"/>
            <a:r>
              <a:rPr lang="en-US" dirty="0"/>
              <a:t>Update all of the coding blocks</a:t>
            </a:r>
          </a:p>
        </p:txBody>
      </p:sp>
    </p:spTree>
    <p:extLst>
      <p:ext uri="{BB962C8B-B14F-4D97-AF65-F5344CB8AC3E}">
        <p14:creationId xmlns:p14="http://schemas.microsoft.com/office/powerpoint/2010/main" val="9148488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Catch 4: Update Consistency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Replication: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Erasure coding</a:t>
            </a:r>
          </a:p>
        </p:txBody>
      </p:sp>
    </p:spTree>
    <p:extLst>
      <p:ext uri="{BB962C8B-B14F-4D97-AF65-F5344CB8AC3E}">
        <p14:creationId xmlns:p14="http://schemas.microsoft.com/office/powerpoint/2010/main" val="12667056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Catch 4: Update Consistency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Replication:</a:t>
            </a:r>
          </a:p>
          <a:p>
            <a:pPr lvl="1"/>
            <a:r>
              <a:rPr lang="en-US" dirty="0"/>
              <a:t>Consensus protocol (</a:t>
            </a:r>
            <a:r>
              <a:rPr lang="en-US" dirty="0" err="1"/>
              <a:t>Paxos</a:t>
            </a:r>
            <a:r>
              <a:rPr lang="en-US" dirty="0"/>
              <a:t>!)</a:t>
            </a:r>
          </a:p>
          <a:p>
            <a:pPr lvl="1"/>
            <a:endParaRPr lang="en-US" dirty="0"/>
          </a:p>
          <a:p>
            <a:r>
              <a:rPr lang="en-US" dirty="0"/>
              <a:t>Erasure coding</a:t>
            </a:r>
          </a:p>
          <a:p>
            <a:pPr lvl="1"/>
            <a:r>
              <a:rPr lang="en-US" dirty="0"/>
              <a:t>Need to consistently update all coding blocks with a data block</a:t>
            </a:r>
          </a:p>
          <a:p>
            <a:pPr lvl="1"/>
            <a:r>
              <a:rPr lang="en-US" dirty="0"/>
              <a:t>Need to consistently apply updates in a total order across all blocks</a:t>
            </a:r>
          </a:p>
          <a:p>
            <a:pPr lvl="1"/>
            <a:r>
              <a:rPr lang="en-US" dirty="0"/>
              <a:t>Need to ensure reads, including decoding, are consistent</a:t>
            </a:r>
          </a:p>
        </p:txBody>
      </p:sp>
    </p:spTree>
    <p:extLst>
      <p:ext uri="{BB962C8B-B14F-4D97-AF65-F5344CB8AC3E}">
        <p14:creationId xmlns:p14="http://schemas.microsoft.com/office/powerpoint/2010/main" val="4502513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Catch 5: Fewer Copies for Reading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Replication</a:t>
            </a:r>
          </a:p>
          <a:p>
            <a:pPr lvl="1"/>
            <a:r>
              <a:rPr lang="en-US" dirty="0"/>
              <a:t>Read from </a:t>
            </a:r>
            <a:r>
              <a:rPr lang="en-US" b="1" dirty="0"/>
              <a:t>any</a:t>
            </a:r>
            <a:r>
              <a:rPr lang="en-US" dirty="0"/>
              <a:t> of the copies</a:t>
            </a:r>
          </a:p>
          <a:p>
            <a:pPr lvl="1"/>
            <a:endParaRPr lang="en-US" dirty="0"/>
          </a:p>
          <a:p>
            <a:r>
              <a:rPr lang="en-US" dirty="0"/>
              <a:t>Erasure coding</a:t>
            </a:r>
          </a:p>
          <a:p>
            <a:pPr lvl="1"/>
            <a:r>
              <a:rPr lang="en-US" dirty="0"/>
              <a:t>Read from </a:t>
            </a:r>
            <a:r>
              <a:rPr lang="en-US" b="1" dirty="0"/>
              <a:t>the</a:t>
            </a:r>
            <a:r>
              <a:rPr lang="en-US" dirty="0"/>
              <a:t> data block</a:t>
            </a:r>
          </a:p>
          <a:p>
            <a:pPr lvl="1"/>
            <a:r>
              <a:rPr lang="en-US" dirty="0"/>
              <a:t>Or reconstruct the data on fly if there is a failure</a:t>
            </a:r>
          </a:p>
        </p:txBody>
      </p:sp>
    </p:spTree>
    <p:extLst>
      <p:ext uri="{BB962C8B-B14F-4D97-AF65-F5344CB8AC3E}">
        <p14:creationId xmlns:p14="http://schemas.microsoft.com/office/powerpoint/2010/main" val="12217938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Things Fail, Let’s Not Lose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How?</a:t>
            </a:r>
          </a:p>
          <a:p>
            <a:endParaRPr lang="en-US" sz="1500" dirty="0"/>
          </a:p>
          <a:p>
            <a:r>
              <a:rPr lang="en-US" dirty="0"/>
              <a:t>Replication</a:t>
            </a:r>
          </a:p>
          <a:p>
            <a:pPr lvl="1"/>
            <a:r>
              <a:rPr lang="en-US" dirty="0"/>
              <a:t>Store multiple copies of the data</a:t>
            </a:r>
          </a:p>
          <a:p>
            <a:pPr lvl="1"/>
            <a:r>
              <a:rPr lang="en-US" dirty="0"/>
              <a:t>Simple and very commonly used!</a:t>
            </a:r>
          </a:p>
          <a:p>
            <a:pPr lvl="1"/>
            <a:r>
              <a:rPr lang="en-US" dirty="0"/>
              <a:t>But, requires a lot of extra storage</a:t>
            </a:r>
          </a:p>
          <a:p>
            <a:endParaRPr lang="en-US" sz="1400" dirty="0"/>
          </a:p>
          <a:p>
            <a:r>
              <a:rPr lang="en-US" dirty="0"/>
              <a:t>Erasure coding</a:t>
            </a:r>
          </a:p>
          <a:p>
            <a:pPr lvl="1"/>
            <a:r>
              <a:rPr lang="en-US" dirty="0"/>
              <a:t>Store extra information we can use to recover the data</a:t>
            </a:r>
          </a:p>
          <a:p>
            <a:pPr lvl="1"/>
            <a:r>
              <a:rPr lang="en-US" dirty="0"/>
              <a:t>Fault tolerance with less storage overhead</a:t>
            </a:r>
          </a:p>
          <a:p>
            <a:pPr lvl="1"/>
            <a:r>
              <a:rPr lang="en-US" b="1" dirty="0"/>
              <a:t>Today’s topic!</a:t>
            </a:r>
          </a:p>
        </p:txBody>
      </p:sp>
    </p:spTree>
    <p:extLst>
      <p:ext uri="{BB962C8B-B14F-4D97-AF65-F5344CB8AC3E}">
        <p14:creationId xmlns:p14="http://schemas.microsoft.com/office/powerpoint/2010/main" val="2626692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Catch 6: Larger Min System Size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Replication</a:t>
            </a:r>
          </a:p>
          <a:p>
            <a:pPr lvl="1"/>
            <a:r>
              <a:rPr lang="en-US" dirty="0"/>
              <a:t>Need K+1 disjoint places to store data</a:t>
            </a:r>
          </a:p>
          <a:p>
            <a:pPr lvl="1"/>
            <a:r>
              <a:rPr lang="en-US" dirty="0"/>
              <a:t>e.g., 3 disks for 3x replication</a:t>
            </a:r>
          </a:p>
          <a:p>
            <a:pPr lvl="1"/>
            <a:endParaRPr lang="en-US" dirty="0"/>
          </a:p>
          <a:p>
            <a:r>
              <a:rPr lang="en-US" dirty="0"/>
              <a:t>Erasure coding</a:t>
            </a:r>
          </a:p>
          <a:p>
            <a:pPr lvl="1"/>
            <a:r>
              <a:rPr lang="en-US" dirty="0"/>
              <a:t>Need M=N+K disjoint places to store data</a:t>
            </a:r>
          </a:p>
          <a:p>
            <a:pPr lvl="1"/>
            <a:r>
              <a:rPr lang="en-US" dirty="0"/>
              <a:t>e.g., 14 disks for RS(10,4) replication</a:t>
            </a:r>
          </a:p>
        </p:txBody>
      </p:sp>
    </p:spTree>
    <p:extLst>
      <p:ext uri="{BB962C8B-B14F-4D97-AF65-F5344CB8AC3E}">
        <p14:creationId xmlns:p14="http://schemas.microsoft.com/office/powerpoint/2010/main" val="12728151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the Catch?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Encoding overhead</a:t>
            </a:r>
          </a:p>
          <a:p>
            <a:r>
              <a:rPr lang="en-US" dirty="0"/>
              <a:t>Decoding overhead</a:t>
            </a:r>
          </a:p>
          <a:p>
            <a:r>
              <a:rPr lang="en-US" dirty="0"/>
              <a:t>Updating overhead</a:t>
            </a:r>
          </a:p>
          <a:p>
            <a:pPr lvl="1"/>
            <a:r>
              <a:rPr lang="en-US" dirty="0"/>
              <a:t>Deleting overhead</a:t>
            </a:r>
          </a:p>
          <a:p>
            <a:r>
              <a:rPr lang="en-US" dirty="0"/>
              <a:t>Update consistency</a:t>
            </a:r>
          </a:p>
          <a:p>
            <a:r>
              <a:rPr lang="en-US" dirty="0"/>
              <a:t>Fewer copies for serving reads</a:t>
            </a:r>
          </a:p>
          <a:p>
            <a:r>
              <a:rPr lang="en-US" dirty="0"/>
              <a:t>Larger minimum system size</a:t>
            </a:r>
          </a:p>
        </p:txBody>
      </p:sp>
    </p:spTree>
    <p:extLst>
      <p:ext uri="{BB962C8B-B14F-4D97-AF65-F5344CB8AC3E}">
        <p14:creationId xmlns:p14="http://schemas.microsoft.com/office/powerpoint/2010/main" val="14216587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Many Different Codes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See “Erasure Codes for Storage Systems, A Brief Primer. James S. Plank. </a:t>
            </a:r>
            <a:r>
              <a:rPr lang="en-US" dirty="0" err="1"/>
              <a:t>Usenix</a:t>
            </a:r>
            <a:r>
              <a:rPr lang="en-US" dirty="0"/>
              <a:t> ;login: Dec 2013” for a good jumping off point</a:t>
            </a:r>
          </a:p>
          <a:p>
            <a:pPr lvl="1"/>
            <a:r>
              <a:rPr lang="en-US" dirty="0"/>
              <a:t>Also a good, accessible resource generally</a:t>
            </a:r>
          </a:p>
        </p:txBody>
      </p:sp>
    </p:spTree>
    <p:extLst>
      <p:ext uri="{BB962C8B-B14F-4D97-AF65-F5344CB8AC3E}">
        <p14:creationId xmlns:p14="http://schemas.microsoft.com/office/powerpoint/2010/main" val="6869766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codes make different tradeoffs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Encoding, decoding, and updating overheads</a:t>
            </a:r>
          </a:p>
          <a:p>
            <a:r>
              <a:rPr lang="en-US" dirty="0"/>
              <a:t>Storage overheads</a:t>
            </a:r>
          </a:p>
          <a:p>
            <a:pPr lvl="1"/>
            <a:r>
              <a:rPr lang="en-US" dirty="0"/>
              <a:t>Best are “Maximum Distance Separable” or  “MDS” codes where K extra blocks allows you to tolerate any K failures</a:t>
            </a:r>
          </a:p>
          <a:p>
            <a:r>
              <a:rPr lang="en-US" dirty="0"/>
              <a:t>Configuration options</a:t>
            </a:r>
          </a:p>
          <a:p>
            <a:pPr lvl="1"/>
            <a:r>
              <a:rPr lang="en-US" dirty="0"/>
              <a:t>Some allow any (N,K), some restrict choices of N and K</a:t>
            </a:r>
          </a:p>
        </p:txBody>
      </p:sp>
    </p:spTree>
    <p:extLst>
      <p:ext uri="{BB962C8B-B14F-4D97-AF65-F5344CB8AC3E}">
        <p14:creationId xmlns:p14="http://schemas.microsoft.com/office/powerpoint/2010/main" val="10598092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Erasure Coding Big Picture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21670"/>
          </a:xfrm>
        </p:spPr>
        <p:txBody>
          <a:bodyPr>
            <a:normAutofit/>
          </a:bodyPr>
          <a:lstStyle/>
          <a:p>
            <a:r>
              <a:rPr lang="en-US" dirty="0"/>
              <a:t>Huge Positive</a:t>
            </a:r>
          </a:p>
          <a:p>
            <a:pPr lvl="1"/>
            <a:r>
              <a:rPr lang="en-US" dirty="0"/>
              <a:t>Fault tolerance with less storage overhead!</a:t>
            </a:r>
          </a:p>
          <a:p>
            <a:pPr lvl="1"/>
            <a:endParaRPr lang="en-US" dirty="0"/>
          </a:p>
          <a:p>
            <a:r>
              <a:rPr lang="en-US" dirty="0"/>
              <a:t>Many drawbacks</a:t>
            </a:r>
          </a:p>
          <a:p>
            <a:pPr lvl="1"/>
            <a:r>
              <a:rPr lang="en-US" dirty="0"/>
              <a:t>Encoding overhead</a:t>
            </a:r>
          </a:p>
          <a:p>
            <a:pPr lvl="1"/>
            <a:r>
              <a:rPr lang="en-US" dirty="0"/>
              <a:t>Decoding overhead</a:t>
            </a:r>
          </a:p>
          <a:p>
            <a:pPr lvl="1"/>
            <a:r>
              <a:rPr lang="en-US" dirty="0"/>
              <a:t>Updating overhead</a:t>
            </a:r>
          </a:p>
          <a:p>
            <a:pPr lvl="2"/>
            <a:r>
              <a:rPr lang="en-US" dirty="0"/>
              <a:t>Deleting overhead</a:t>
            </a:r>
          </a:p>
          <a:p>
            <a:pPr lvl="1"/>
            <a:r>
              <a:rPr lang="en-US" dirty="0"/>
              <a:t>Update consistency</a:t>
            </a:r>
          </a:p>
          <a:p>
            <a:pPr lvl="1"/>
            <a:r>
              <a:rPr lang="en-US" dirty="0"/>
              <a:t>Fewer copies for serving reads</a:t>
            </a:r>
          </a:p>
          <a:p>
            <a:pPr lvl="1"/>
            <a:r>
              <a:rPr lang="en-US" dirty="0"/>
              <a:t>Larger minimum system size</a:t>
            </a:r>
          </a:p>
        </p:txBody>
      </p:sp>
    </p:spTree>
    <p:extLst>
      <p:ext uri="{BB962C8B-B14F-4D97-AF65-F5344CB8AC3E}">
        <p14:creationId xmlns:p14="http://schemas.microsoft.com/office/powerpoint/2010/main" val="6661346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Use Our New Hammer!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3543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Erasure Coding Big Picture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21670"/>
          </a:xfrm>
        </p:spPr>
        <p:txBody>
          <a:bodyPr>
            <a:normAutofit/>
          </a:bodyPr>
          <a:lstStyle/>
          <a:p>
            <a:r>
              <a:rPr lang="en-US" dirty="0"/>
              <a:t>Huge Positive</a:t>
            </a:r>
          </a:p>
          <a:p>
            <a:pPr lvl="1"/>
            <a:r>
              <a:rPr lang="en-US" dirty="0"/>
              <a:t>Fault tolerance with less storage overhead!</a:t>
            </a:r>
          </a:p>
          <a:p>
            <a:pPr lvl="1"/>
            <a:endParaRPr lang="en-US" dirty="0"/>
          </a:p>
          <a:p>
            <a:r>
              <a:rPr lang="en-US" dirty="0"/>
              <a:t>Many drawbacks</a:t>
            </a:r>
          </a:p>
          <a:p>
            <a:pPr lvl="1"/>
            <a:r>
              <a:rPr lang="en-US" dirty="0"/>
              <a:t>Encoding overhead</a:t>
            </a:r>
          </a:p>
          <a:p>
            <a:pPr lvl="1"/>
            <a:r>
              <a:rPr lang="en-US" dirty="0"/>
              <a:t>Decoding overhead</a:t>
            </a:r>
          </a:p>
          <a:p>
            <a:pPr lvl="1"/>
            <a:r>
              <a:rPr lang="en-US" dirty="0"/>
              <a:t>Updating overhead</a:t>
            </a:r>
          </a:p>
          <a:p>
            <a:pPr lvl="2"/>
            <a:r>
              <a:rPr lang="en-US" dirty="0"/>
              <a:t>Deleting overhead</a:t>
            </a:r>
          </a:p>
          <a:p>
            <a:pPr lvl="1"/>
            <a:r>
              <a:rPr lang="en-US" dirty="0"/>
              <a:t>Update consistency</a:t>
            </a:r>
          </a:p>
          <a:p>
            <a:pPr lvl="1"/>
            <a:r>
              <a:rPr lang="en-US" dirty="0"/>
              <a:t>Fewer copies for serving reads</a:t>
            </a:r>
          </a:p>
          <a:p>
            <a:pPr lvl="1"/>
            <a:r>
              <a:rPr lang="en-US" dirty="0"/>
              <a:t>Larger minimum system size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795647" y="4695986"/>
            <a:ext cx="28051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Helvetica Neue Medium" charset="0"/>
                <a:ea typeface="Helvetica Neue Medium" charset="0"/>
                <a:cs typeface="Helvetica Neue Medium" charset="0"/>
              </a:rPr>
              <a:t>Immutable data</a:t>
            </a:r>
          </a:p>
        </p:txBody>
      </p:sp>
    </p:spTree>
    <p:extLst>
      <p:ext uri="{BB962C8B-B14F-4D97-AF65-F5344CB8AC3E}">
        <p14:creationId xmlns:p14="http://schemas.microsoft.com/office/powerpoint/2010/main" val="75549708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Erasure Coding Big Picture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21670"/>
          </a:xfrm>
        </p:spPr>
        <p:txBody>
          <a:bodyPr>
            <a:normAutofit/>
          </a:bodyPr>
          <a:lstStyle/>
          <a:p>
            <a:r>
              <a:rPr lang="en-US" dirty="0"/>
              <a:t>Huge Positive</a:t>
            </a:r>
          </a:p>
          <a:p>
            <a:pPr lvl="1"/>
            <a:r>
              <a:rPr lang="en-US" dirty="0"/>
              <a:t>Fault tolerance with less storage overhead!</a:t>
            </a:r>
          </a:p>
          <a:p>
            <a:pPr lvl="1"/>
            <a:endParaRPr lang="en-US" dirty="0"/>
          </a:p>
          <a:p>
            <a:r>
              <a:rPr lang="en-US" dirty="0"/>
              <a:t>Many drawbacks</a:t>
            </a:r>
          </a:p>
          <a:p>
            <a:pPr lvl="1"/>
            <a:r>
              <a:rPr lang="en-US" dirty="0"/>
              <a:t>Encoding overhead</a:t>
            </a:r>
          </a:p>
          <a:p>
            <a:pPr lvl="1"/>
            <a:r>
              <a:rPr lang="en-US" dirty="0"/>
              <a:t>Decoding overhead</a:t>
            </a:r>
          </a:p>
          <a:p>
            <a:pPr lvl="1"/>
            <a:r>
              <a:rPr lang="en-US" strike="sngStrike" dirty="0"/>
              <a:t>Updating overhead</a:t>
            </a:r>
          </a:p>
          <a:p>
            <a:pPr lvl="2"/>
            <a:r>
              <a:rPr lang="en-US" dirty="0"/>
              <a:t>Deleting overhead</a:t>
            </a:r>
          </a:p>
          <a:p>
            <a:pPr lvl="1"/>
            <a:r>
              <a:rPr lang="en-US" strike="sngStrike" dirty="0"/>
              <a:t>Update consistency</a:t>
            </a:r>
          </a:p>
          <a:p>
            <a:pPr lvl="1"/>
            <a:r>
              <a:rPr lang="en-US" dirty="0"/>
              <a:t>Fewer copies for serving reads</a:t>
            </a:r>
          </a:p>
          <a:p>
            <a:pPr lvl="1"/>
            <a:r>
              <a:rPr lang="en-US" dirty="0"/>
              <a:t>Larger minimum system size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795647" y="4695986"/>
            <a:ext cx="28051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Helvetica Neue Medium" charset="0"/>
                <a:ea typeface="Helvetica Neue Medium" charset="0"/>
                <a:cs typeface="Helvetica Neue Medium" charset="0"/>
              </a:rPr>
              <a:t>Immutable data</a:t>
            </a:r>
          </a:p>
        </p:txBody>
      </p:sp>
    </p:spTree>
    <p:extLst>
      <p:ext uri="{BB962C8B-B14F-4D97-AF65-F5344CB8AC3E}">
        <p14:creationId xmlns:p14="http://schemas.microsoft.com/office/powerpoint/2010/main" val="58886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Erasure Coding Big Picture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21670"/>
          </a:xfrm>
        </p:spPr>
        <p:txBody>
          <a:bodyPr>
            <a:normAutofit/>
          </a:bodyPr>
          <a:lstStyle/>
          <a:p>
            <a:r>
              <a:rPr lang="en-US" dirty="0"/>
              <a:t>Huge Positive</a:t>
            </a:r>
          </a:p>
          <a:p>
            <a:pPr lvl="1"/>
            <a:r>
              <a:rPr lang="en-US" dirty="0"/>
              <a:t>Fault tolerance with less storage overhead!</a:t>
            </a:r>
          </a:p>
          <a:p>
            <a:pPr lvl="1"/>
            <a:endParaRPr lang="en-US" dirty="0"/>
          </a:p>
          <a:p>
            <a:r>
              <a:rPr lang="en-US" dirty="0"/>
              <a:t>Many drawbacks</a:t>
            </a:r>
          </a:p>
          <a:p>
            <a:pPr lvl="1"/>
            <a:r>
              <a:rPr lang="en-US" dirty="0"/>
              <a:t>Encoding overhead</a:t>
            </a:r>
          </a:p>
          <a:p>
            <a:pPr lvl="1"/>
            <a:r>
              <a:rPr lang="en-US" dirty="0"/>
              <a:t>Decoding overhead</a:t>
            </a:r>
          </a:p>
          <a:p>
            <a:pPr lvl="1"/>
            <a:r>
              <a:rPr lang="en-US" strike="sngStrike" dirty="0"/>
              <a:t>Updating overhead</a:t>
            </a:r>
          </a:p>
          <a:p>
            <a:pPr lvl="2"/>
            <a:r>
              <a:rPr lang="en-US" dirty="0"/>
              <a:t>Deleting overhead</a:t>
            </a:r>
          </a:p>
          <a:p>
            <a:pPr lvl="1"/>
            <a:r>
              <a:rPr lang="en-US" strike="sngStrike" dirty="0"/>
              <a:t>Update consistency</a:t>
            </a:r>
          </a:p>
          <a:p>
            <a:pPr lvl="1"/>
            <a:r>
              <a:rPr lang="en-US" dirty="0"/>
              <a:t>Fewer copies for serving reads</a:t>
            </a:r>
          </a:p>
          <a:p>
            <a:pPr lvl="1"/>
            <a:r>
              <a:rPr lang="en-US" dirty="0"/>
              <a:t>Larger minimum system size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795647" y="4695986"/>
            <a:ext cx="28051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Helvetica Neue Medium" charset="0"/>
                <a:ea typeface="Helvetica Neue Medium" charset="0"/>
                <a:cs typeface="Helvetica Neue Medium" charset="0"/>
              </a:rPr>
              <a:t>Immutable data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795647" y="5381903"/>
            <a:ext cx="46029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Helvetica Neue Medium" charset="0"/>
                <a:ea typeface="Helvetica Neue Medium" charset="0"/>
                <a:cs typeface="Helvetica Neue Medium" charset="0"/>
              </a:rPr>
              <a:t>Storing lots of data</a:t>
            </a:r>
          </a:p>
          <a:p>
            <a:r>
              <a:rPr lang="en-US" sz="2400" dirty="0">
                <a:latin typeface="Helvetica Neue Medium" charset="0"/>
                <a:ea typeface="Helvetica Neue Medium" charset="0"/>
                <a:cs typeface="Helvetica Neue Medium" charset="0"/>
              </a:rPr>
              <a:t>(when storage overhead actually matters this is true)</a:t>
            </a:r>
          </a:p>
        </p:txBody>
      </p:sp>
    </p:spTree>
    <p:extLst>
      <p:ext uri="{BB962C8B-B14F-4D97-AF65-F5344CB8AC3E}">
        <p14:creationId xmlns:p14="http://schemas.microsoft.com/office/powerpoint/2010/main" val="94434830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Erasure Coding Big Picture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21670"/>
          </a:xfrm>
        </p:spPr>
        <p:txBody>
          <a:bodyPr>
            <a:normAutofit/>
          </a:bodyPr>
          <a:lstStyle/>
          <a:p>
            <a:r>
              <a:rPr lang="en-US" dirty="0"/>
              <a:t>Huge Positive</a:t>
            </a:r>
          </a:p>
          <a:p>
            <a:pPr lvl="1"/>
            <a:r>
              <a:rPr lang="en-US" dirty="0"/>
              <a:t>Fault tolerance with less storage overhead!</a:t>
            </a:r>
          </a:p>
          <a:p>
            <a:pPr lvl="1"/>
            <a:endParaRPr lang="en-US" dirty="0"/>
          </a:p>
          <a:p>
            <a:r>
              <a:rPr lang="en-US" dirty="0"/>
              <a:t>Many drawbacks</a:t>
            </a:r>
          </a:p>
          <a:p>
            <a:pPr lvl="1"/>
            <a:r>
              <a:rPr lang="en-US" dirty="0"/>
              <a:t>Encoding overhead</a:t>
            </a:r>
          </a:p>
          <a:p>
            <a:pPr lvl="1"/>
            <a:r>
              <a:rPr lang="en-US" dirty="0"/>
              <a:t>Decoding overhead</a:t>
            </a:r>
          </a:p>
          <a:p>
            <a:pPr lvl="1"/>
            <a:r>
              <a:rPr lang="en-US" strike="sngStrike" dirty="0"/>
              <a:t>Updating overhead</a:t>
            </a:r>
          </a:p>
          <a:p>
            <a:pPr lvl="2"/>
            <a:r>
              <a:rPr lang="en-US" dirty="0"/>
              <a:t>Deleting overhead</a:t>
            </a:r>
          </a:p>
          <a:p>
            <a:pPr lvl="1"/>
            <a:r>
              <a:rPr lang="en-US" strike="sngStrike" dirty="0"/>
              <a:t>Update consistency</a:t>
            </a:r>
          </a:p>
          <a:p>
            <a:pPr lvl="1"/>
            <a:r>
              <a:rPr lang="en-US" dirty="0"/>
              <a:t>Fewer copies for serving reads</a:t>
            </a:r>
          </a:p>
          <a:p>
            <a:pPr lvl="1"/>
            <a:r>
              <a:rPr lang="en-US" strike="sngStrike" dirty="0"/>
              <a:t>Larger minimum system size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795647" y="4695986"/>
            <a:ext cx="28051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Helvetica Neue Medium" charset="0"/>
                <a:ea typeface="Helvetica Neue Medium" charset="0"/>
                <a:cs typeface="Helvetica Neue Medium" charset="0"/>
              </a:rPr>
              <a:t>Immutable data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795647" y="5381903"/>
            <a:ext cx="46029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Helvetica Neue Medium" charset="0"/>
                <a:ea typeface="Helvetica Neue Medium" charset="0"/>
                <a:cs typeface="Helvetica Neue Medium" charset="0"/>
              </a:rPr>
              <a:t>Storing lots of data</a:t>
            </a:r>
          </a:p>
          <a:p>
            <a:r>
              <a:rPr lang="en-US" sz="2400" dirty="0">
                <a:latin typeface="Helvetica Neue Medium" charset="0"/>
                <a:ea typeface="Helvetica Neue Medium" charset="0"/>
                <a:cs typeface="Helvetica Neue Medium" charset="0"/>
              </a:rPr>
              <a:t>(when storage overhead actually matters this is true)</a:t>
            </a:r>
          </a:p>
        </p:txBody>
      </p:sp>
    </p:spTree>
    <p:extLst>
      <p:ext uri="{BB962C8B-B14F-4D97-AF65-F5344CB8AC3E}">
        <p14:creationId xmlns:p14="http://schemas.microsoft.com/office/powerpoint/2010/main" val="1865112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1219481" cy="1325563"/>
          </a:xfrm>
        </p:spPr>
        <p:txBody>
          <a:bodyPr/>
          <a:lstStyle/>
          <a:p>
            <a:r>
              <a:rPr lang="en-US" dirty="0"/>
              <a:t>Erasure Codes vs Error Correcting Codes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Error correcting code (ECC):</a:t>
            </a:r>
          </a:p>
          <a:p>
            <a:pPr lvl="1"/>
            <a:r>
              <a:rPr lang="en-US" dirty="0"/>
              <a:t>Protects against </a:t>
            </a:r>
            <a:r>
              <a:rPr lang="en-US" b="1" dirty="0"/>
              <a:t>errors</a:t>
            </a:r>
            <a:r>
              <a:rPr lang="en-US" dirty="0"/>
              <a:t> is data, i.e., silent corruptions</a:t>
            </a:r>
          </a:p>
          <a:p>
            <a:pPr lvl="1"/>
            <a:r>
              <a:rPr lang="en-US" dirty="0"/>
              <a:t>Bit flips can happen in memory -&gt; use ECC memory </a:t>
            </a:r>
          </a:p>
          <a:p>
            <a:pPr lvl="1"/>
            <a:r>
              <a:rPr lang="en-US" dirty="0"/>
              <a:t>Bits can flip in network transmissions -&gt; use ECCs</a:t>
            </a:r>
          </a:p>
          <a:p>
            <a:pPr lvl="1"/>
            <a:endParaRPr lang="en-US" dirty="0"/>
          </a:p>
          <a:p>
            <a:r>
              <a:rPr lang="en-US" dirty="0"/>
              <a:t>Erasure code:</a:t>
            </a:r>
          </a:p>
          <a:p>
            <a:pPr lvl="1"/>
            <a:r>
              <a:rPr lang="en-US" dirty="0"/>
              <a:t>Data is </a:t>
            </a:r>
            <a:r>
              <a:rPr lang="en-US" b="1" dirty="0"/>
              <a:t>erased</a:t>
            </a:r>
            <a:r>
              <a:rPr lang="en-US" dirty="0"/>
              <a:t>, i.e., we know it’s not there</a:t>
            </a:r>
          </a:p>
          <a:p>
            <a:pPr lvl="1"/>
            <a:r>
              <a:rPr lang="en-US" dirty="0"/>
              <a:t>Cheaper/easier than ECC</a:t>
            </a:r>
          </a:p>
          <a:p>
            <a:pPr lvl="2"/>
            <a:r>
              <a:rPr lang="en-US" dirty="0"/>
              <a:t>Special case of ECC</a:t>
            </a:r>
          </a:p>
          <a:p>
            <a:pPr lvl="1"/>
            <a:r>
              <a:rPr lang="en-US" dirty="0"/>
              <a:t>What we’ll discuss today and use in practice</a:t>
            </a:r>
          </a:p>
          <a:p>
            <a:pPr lvl="2"/>
            <a:r>
              <a:rPr lang="en-US" dirty="0"/>
              <a:t>Protect against errors with checksums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90727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Erasure Coding Big Picture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21670"/>
          </a:xfrm>
        </p:spPr>
        <p:txBody>
          <a:bodyPr>
            <a:normAutofit/>
          </a:bodyPr>
          <a:lstStyle/>
          <a:p>
            <a:r>
              <a:rPr lang="en-US" dirty="0"/>
              <a:t>Huge Positive</a:t>
            </a:r>
          </a:p>
          <a:p>
            <a:pPr lvl="1"/>
            <a:r>
              <a:rPr lang="en-US" dirty="0"/>
              <a:t>Fault tolerance with less storage overhead!</a:t>
            </a:r>
          </a:p>
          <a:p>
            <a:pPr lvl="1"/>
            <a:endParaRPr lang="en-US" dirty="0"/>
          </a:p>
          <a:p>
            <a:r>
              <a:rPr lang="en-US" dirty="0"/>
              <a:t>Many drawbacks</a:t>
            </a:r>
          </a:p>
          <a:p>
            <a:pPr lvl="1"/>
            <a:r>
              <a:rPr lang="en-US" dirty="0"/>
              <a:t>Encoding overhead</a:t>
            </a:r>
          </a:p>
          <a:p>
            <a:pPr lvl="1"/>
            <a:r>
              <a:rPr lang="en-US" dirty="0"/>
              <a:t>Decoding overhead</a:t>
            </a:r>
          </a:p>
          <a:p>
            <a:pPr lvl="1"/>
            <a:r>
              <a:rPr lang="en-US" strike="sngStrike" dirty="0"/>
              <a:t>Updating overhead</a:t>
            </a:r>
          </a:p>
          <a:p>
            <a:pPr lvl="2"/>
            <a:r>
              <a:rPr lang="en-US" dirty="0"/>
              <a:t>Deleting overhead</a:t>
            </a:r>
          </a:p>
          <a:p>
            <a:pPr lvl="1"/>
            <a:r>
              <a:rPr lang="en-US" strike="sngStrike" dirty="0"/>
              <a:t>Update consistency</a:t>
            </a:r>
          </a:p>
          <a:p>
            <a:pPr lvl="1"/>
            <a:r>
              <a:rPr lang="en-US" dirty="0"/>
              <a:t>Fewer copies for serving reads</a:t>
            </a:r>
          </a:p>
          <a:p>
            <a:pPr lvl="1"/>
            <a:r>
              <a:rPr lang="en-US" strike="sngStrike" dirty="0"/>
              <a:t>Larger minimum system size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795647" y="4822704"/>
            <a:ext cx="28051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Helvetica Neue Medium" charset="0"/>
                <a:ea typeface="Helvetica Neue Medium" charset="0"/>
                <a:cs typeface="Helvetica Neue Medium" charset="0"/>
              </a:rPr>
              <a:t>Immutable data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795647" y="5381903"/>
            <a:ext cx="46029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Helvetica Neue Medium" charset="0"/>
                <a:ea typeface="Helvetica Neue Medium" charset="0"/>
                <a:cs typeface="Helvetica Neue Medium" charset="0"/>
              </a:rPr>
              <a:t>Storing lots of data</a:t>
            </a:r>
          </a:p>
          <a:p>
            <a:r>
              <a:rPr lang="en-US" sz="2400" dirty="0">
                <a:latin typeface="Helvetica Neue Medium" charset="0"/>
                <a:ea typeface="Helvetica Neue Medium" charset="0"/>
                <a:cs typeface="Helvetica Neue Medium" charset="0"/>
              </a:rPr>
              <a:t>(when storage overhead actually matters this is true)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795647" y="3856770"/>
            <a:ext cx="38125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Helvetica Neue Medium" charset="0"/>
                <a:ea typeface="Helvetica Neue Medium" charset="0"/>
                <a:cs typeface="Helvetica Neue Medium" charset="0"/>
              </a:rPr>
              <a:t>Data is stored for a long time after </a:t>
            </a:r>
            <a:r>
              <a:rPr lang="en-US" sz="2400">
                <a:latin typeface="Helvetica Neue Medium" charset="0"/>
                <a:ea typeface="Helvetica Neue Medium" charset="0"/>
                <a:cs typeface="Helvetica Neue Medium" charset="0"/>
              </a:rPr>
              <a:t>being written</a:t>
            </a:r>
            <a:endParaRPr lang="en-US" sz="2400" dirty="0"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185657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Erasure Coding Big Picture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21670"/>
          </a:xfrm>
        </p:spPr>
        <p:txBody>
          <a:bodyPr>
            <a:normAutofit/>
          </a:bodyPr>
          <a:lstStyle/>
          <a:p>
            <a:r>
              <a:rPr lang="en-US" dirty="0"/>
              <a:t>Huge Positive</a:t>
            </a:r>
          </a:p>
          <a:p>
            <a:pPr lvl="1"/>
            <a:r>
              <a:rPr lang="en-US" dirty="0"/>
              <a:t>Fault tolerance with less storage overhead!</a:t>
            </a:r>
          </a:p>
          <a:p>
            <a:pPr lvl="1"/>
            <a:endParaRPr lang="en-US" dirty="0"/>
          </a:p>
          <a:p>
            <a:r>
              <a:rPr lang="en-US" dirty="0"/>
              <a:t>Many drawbacks</a:t>
            </a:r>
          </a:p>
          <a:p>
            <a:pPr lvl="1"/>
            <a:r>
              <a:rPr lang="en-US" sz="1600" dirty="0"/>
              <a:t>Encoding overhead</a:t>
            </a:r>
          </a:p>
          <a:p>
            <a:pPr lvl="1"/>
            <a:r>
              <a:rPr lang="en-US" dirty="0"/>
              <a:t>Decoding overhead</a:t>
            </a:r>
          </a:p>
          <a:p>
            <a:pPr lvl="1"/>
            <a:r>
              <a:rPr lang="en-US" strike="sngStrike" dirty="0"/>
              <a:t>Updating overhead</a:t>
            </a:r>
          </a:p>
          <a:p>
            <a:pPr lvl="2"/>
            <a:r>
              <a:rPr lang="en-US" sz="1400" dirty="0"/>
              <a:t>Deleting overhead</a:t>
            </a:r>
          </a:p>
          <a:p>
            <a:pPr lvl="1"/>
            <a:r>
              <a:rPr lang="en-US" strike="sngStrike" dirty="0"/>
              <a:t>Update consistency</a:t>
            </a:r>
          </a:p>
          <a:p>
            <a:pPr lvl="1"/>
            <a:r>
              <a:rPr lang="en-US" dirty="0"/>
              <a:t>Fewer copies for serving reads</a:t>
            </a:r>
          </a:p>
          <a:p>
            <a:pPr lvl="1"/>
            <a:r>
              <a:rPr lang="en-US" strike="sngStrike" dirty="0"/>
              <a:t>Larger minimum system size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795647" y="4695986"/>
            <a:ext cx="28051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Helvetica Neue Medium" charset="0"/>
                <a:ea typeface="Helvetica Neue Medium" charset="0"/>
                <a:cs typeface="Helvetica Neue Medium" charset="0"/>
              </a:rPr>
              <a:t>Immutable data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795647" y="5381903"/>
            <a:ext cx="46029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Helvetica Neue Medium" charset="0"/>
                <a:ea typeface="Helvetica Neue Medium" charset="0"/>
                <a:cs typeface="Helvetica Neue Medium" charset="0"/>
              </a:rPr>
              <a:t>Storing lots of data</a:t>
            </a:r>
          </a:p>
          <a:p>
            <a:r>
              <a:rPr lang="en-US" sz="2400" dirty="0">
                <a:latin typeface="Helvetica Neue Medium" charset="0"/>
                <a:ea typeface="Helvetica Neue Medium" charset="0"/>
                <a:cs typeface="Helvetica Neue Medium" charset="0"/>
              </a:rPr>
              <a:t>(when storage overhead actually matters this is true)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795647" y="3856770"/>
            <a:ext cx="38125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Helvetica Neue Medium" charset="0"/>
                <a:ea typeface="Helvetica Neue Medium" charset="0"/>
                <a:cs typeface="Helvetica Neue Medium" charset="0"/>
              </a:rPr>
              <a:t>Data is stored for a long time after </a:t>
            </a:r>
            <a:r>
              <a:rPr lang="en-US" sz="2400">
                <a:latin typeface="Helvetica Neue Medium" charset="0"/>
                <a:ea typeface="Helvetica Neue Medium" charset="0"/>
                <a:cs typeface="Helvetica Neue Medium" charset="0"/>
              </a:rPr>
              <a:t>being written</a:t>
            </a:r>
            <a:endParaRPr lang="en-US" sz="2400" dirty="0"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795647" y="2890836"/>
            <a:ext cx="3812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Helvetica Neue Medium" charset="0"/>
                <a:ea typeface="Helvetica Neue Medium" charset="0"/>
                <a:cs typeface="Helvetica Neue Medium" charset="0"/>
              </a:rPr>
              <a:t>Low read rate</a:t>
            </a:r>
          </a:p>
        </p:txBody>
      </p:sp>
    </p:spTree>
    <p:extLst>
      <p:ext uri="{BB962C8B-B14F-4D97-AF65-F5344CB8AC3E}">
        <p14:creationId xmlns:p14="http://schemas.microsoft.com/office/powerpoint/2010/main" val="151642518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Erasure Coding Big Picture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21670"/>
          </a:xfrm>
        </p:spPr>
        <p:txBody>
          <a:bodyPr>
            <a:normAutofit/>
          </a:bodyPr>
          <a:lstStyle/>
          <a:p>
            <a:r>
              <a:rPr lang="en-US" dirty="0"/>
              <a:t>Huge Positive</a:t>
            </a:r>
          </a:p>
          <a:p>
            <a:pPr lvl="1"/>
            <a:r>
              <a:rPr lang="en-US" dirty="0"/>
              <a:t>Fault tolerance with less storage overhead!</a:t>
            </a:r>
          </a:p>
          <a:p>
            <a:pPr lvl="1"/>
            <a:endParaRPr lang="en-US" dirty="0"/>
          </a:p>
          <a:p>
            <a:r>
              <a:rPr lang="en-US" dirty="0"/>
              <a:t>Many drawbacks</a:t>
            </a:r>
          </a:p>
          <a:p>
            <a:pPr lvl="1"/>
            <a:r>
              <a:rPr lang="en-US" sz="1600" dirty="0"/>
              <a:t>Encoding overhead</a:t>
            </a:r>
          </a:p>
          <a:p>
            <a:pPr lvl="1"/>
            <a:r>
              <a:rPr lang="en-US" sz="1600" dirty="0"/>
              <a:t>Decoding overhead</a:t>
            </a:r>
          </a:p>
          <a:p>
            <a:pPr lvl="1"/>
            <a:r>
              <a:rPr lang="en-US" strike="sngStrike" dirty="0"/>
              <a:t>Updating overhead</a:t>
            </a:r>
          </a:p>
          <a:p>
            <a:pPr lvl="2"/>
            <a:r>
              <a:rPr lang="en-US" sz="1400" dirty="0"/>
              <a:t>Deleting overhead</a:t>
            </a:r>
          </a:p>
          <a:p>
            <a:pPr lvl="1"/>
            <a:r>
              <a:rPr lang="en-US" strike="sngStrike" dirty="0"/>
              <a:t>Update consistency</a:t>
            </a:r>
          </a:p>
          <a:p>
            <a:pPr lvl="1"/>
            <a:r>
              <a:rPr lang="en-US" strike="sngStrike" dirty="0"/>
              <a:t>Fewer copies for serving reads</a:t>
            </a:r>
          </a:p>
          <a:p>
            <a:pPr lvl="1"/>
            <a:r>
              <a:rPr lang="en-US" strike="sngStrike" dirty="0"/>
              <a:t>Larger minimum system size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795647" y="4695986"/>
            <a:ext cx="28051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Helvetica Neue Medium" charset="0"/>
                <a:ea typeface="Helvetica Neue Medium" charset="0"/>
                <a:cs typeface="Helvetica Neue Medium" charset="0"/>
              </a:rPr>
              <a:t>Immutable data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795647" y="5381903"/>
            <a:ext cx="46029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Helvetica Neue Medium" charset="0"/>
                <a:ea typeface="Helvetica Neue Medium" charset="0"/>
                <a:cs typeface="Helvetica Neue Medium" charset="0"/>
              </a:rPr>
              <a:t>Storing lots of data</a:t>
            </a:r>
          </a:p>
          <a:p>
            <a:r>
              <a:rPr lang="en-US" sz="2400" dirty="0">
                <a:latin typeface="Helvetica Neue Medium" charset="0"/>
                <a:ea typeface="Helvetica Neue Medium" charset="0"/>
                <a:cs typeface="Helvetica Neue Medium" charset="0"/>
              </a:rPr>
              <a:t>(when storage overhead actually matters this is true)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795647" y="3856770"/>
            <a:ext cx="38125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Helvetica Neue Medium" charset="0"/>
                <a:ea typeface="Helvetica Neue Medium" charset="0"/>
                <a:cs typeface="Helvetica Neue Medium" charset="0"/>
              </a:rPr>
              <a:t>Data is stored for a long time after </a:t>
            </a:r>
            <a:r>
              <a:rPr lang="en-US" sz="2400">
                <a:latin typeface="Helvetica Neue Medium" charset="0"/>
                <a:ea typeface="Helvetica Neue Medium" charset="0"/>
                <a:cs typeface="Helvetica Neue Medium" charset="0"/>
              </a:rPr>
              <a:t>being written</a:t>
            </a:r>
            <a:endParaRPr lang="en-US" sz="2400" dirty="0"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795647" y="2890836"/>
            <a:ext cx="3812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Helvetica Neue Medium" charset="0"/>
                <a:ea typeface="Helvetica Neue Medium" charset="0"/>
                <a:cs typeface="Helvetica Neue Medium" charset="0"/>
              </a:rPr>
              <a:t>Low read rate</a:t>
            </a:r>
          </a:p>
        </p:txBody>
      </p:sp>
    </p:spTree>
    <p:extLst>
      <p:ext uri="{BB962C8B-B14F-4D97-AF65-F5344CB8AC3E}">
        <p14:creationId xmlns:p14="http://schemas.microsoft.com/office/powerpoint/2010/main" val="82355894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Rectangle 1"/>
          <p:cNvSpPr>
            <a:spLocks noGrp="1" noChangeArrowheads="1"/>
          </p:cNvSpPr>
          <p:nvPr>
            <p:ph type="title"/>
          </p:nvPr>
        </p:nvSpPr>
        <p:spPr>
          <a:xfrm>
            <a:off x="712922" y="1178719"/>
            <a:ext cx="11065789" cy="3193256"/>
          </a:xfrm>
          <a:ln/>
        </p:spPr>
        <p:txBody>
          <a:bodyPr>
            <a:normAutofit fontScale="90000"/>
          </a:bodyPr>
          <a:lstStyle/>
          <a:p>
            <a:r>
              <a:rPr lang="en-US" dirty="0"/>
              <a:t>f4:</a:t>
            </a:r>
            <a:br>
              <a:rPr lang="en-US" dirty="0"/>
            </a:br>
            <a:r>
              <a:rPr lang="en-US" dirty="0"/>
              <a:t>Facebook’s Warm BLOB Storage System</a:t>
            </a:r>
            <a:br>
              <a:rPr lang="en-US" dirty="0"/>
            </a:br>
            <a:r>
              <a:rPr lang="en-US" dirty="0"/>
              <a:t>[OSDI ‘14]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sz="1688" dirty="0">
              <a:solidFill>
                <a:srgbClr val="AABEE5"/>
              </a:solidFill>
            </a:endParaRPr>
          </a:p>
        </p:txBody>
      </p:sp>
      <p:sp>
        <p:nvSpPr>
          <p:cNvPr id="6" name="Slide Number Placeholder 1"/>
          <p:cNvSpPr txBox="1">
            <a:spLocks/>
          </p:cNvSpPr>
          <p:nvPr/>
        </p:nvSpPr>
        <p:spPr>
          <a:xfrm>
            <a:off x="8359676" y="6355706"/>
            <a:ext cx="2468613" cy="365670"/>
          </a:xfrm>
          <a:prstGeom prst="rect">
            <a:avLst/>
          </a:prstGeom>
        </p:spPr>
        <p:txBody>
          <a:bodyPr vert="horz" lIns="77153" tIns="38576" rIns="77153" bIns="38576" rtlCol="0" anchor="ctr"/>
          <a:lstStyle>
            <a:defPPr>
              <a:defRPr lang="en-US"/>
            </a:defPPr>
            <a:lvl1pPr algn="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Vista Sans OT Reg" pitchFamily="-65" charset="0"/>
                <a:ea typeface="ヒラギノ角ゴ ProN W3" pitchFamily="-65" charset="-128"/>
                <a:cs typeface="ヒラギノ角ゴ ProN W3" pitchFamily="-65" charset="-128"/>
                <a:sym typeface="Vista Sans OT Reg" pitchFamily="-65" charset="0"/>
              </a:defRPr>
            </a:lvl1pPr>
            <a:lvl2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ern="1200">
                <a:solidFill>
                  <a:srgbClr val="000000"/>
                </a:solidFill>
                <a:latin typeface="Vista Sans OT Reg" pitchFamily="-65" charset="0"/>
                <a:ea typeface="ヒラギノ角ゴ ProN W3" pitchFamily="-65" charset="-128"/>
                <a:cs typeface="ヒラギノ角ゴ ProN W3" pitchFamily="-65" charset="-128"/>
                <a:sym typeface="Vista Sans OT Reg" pitchFamily="-65" charset="0"/>
              </a:defRPr>
            </a:lvl2pPr>
            <a:lvl3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ern="1200">
                <a:solidFill>
                  <a:srgbClr val="000000"/>
                </a:solidFill>
                <a:latin typeface="Vista Sans OT Reg" pitchFamily="-65" charset="0"/>
                <a:ea typeface="ヒラギノ角ゴ ProN W3" pitchFamily="-65" charset="-128"/>
                <a:cs typeface="ヒラギノ角ゴ ProN W3" pitchFamily="-65" charset="-128"/>
                <a:sym typeface="Vista Sans OT Reg" pitchFamily="-65" charset="0"/>
              </a:defRPr>
            </a:lvl3pPr>
            <a:lvl4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ern="1200">
                <a:solidFill>
                  <a:srgbClr val="000000"/>
                </a:solidFill>
                <a:latin typeface="Vista Sans OT Reg" pitchFamily="-65" charset="0"/>
                <a:ea typeface="ヒラギノ角ゴ ProN W3" pitchFamily="-65" charset="-128"/>
                <a:cs typeface="ヒラギノ角ゴ ProN W3" pitchFamily="-65" charset="-128"/>
                <a:sym typeface="Vista Sans OT Reg" pitchFamily="-65" charset="0"/>
              </a:defRPr>
            </a:lvl4pPr>
            <a:lvl5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ern="1200">
                <a:solidFill>
                  <a:srgbClr val="000000"/>
                </a:solidFill>
                <a:latin typeface="Vista Sans OT Reg" pitchFamily="-65" charset="0"/>
                <a:ea typeface="ヒラギノ角ゴ ProN W3" pitchFamily="-65" charset="-128"/>
                <a:cs typeface="ヒラギノ角ゴ ProN W3" pitchFamily="-65" charset="-128"/>
                <a:sym typeface="Vista Sans OT Reg" pitchFamily="-65" charset="0"/>
              </a:defRPr>
            </a:lvl5pPr>
            <a:lvl6pPr marL="2286000" algn="l" defTabSz="457200" rtl="0" eaLnBrk="1" latinLnBrk="0" hangingPunct="1">
              <a:defRPr kern="1200">
                <a:solidFill>
                  <a:srgbClr val="000000"/>
                </a:solidFill>
                <a:latin typeface="Vista Sans OT Reg" pitchFamily="-65" charset="0"/>
                <a:ea typeface="ヒラギノ角ゴ ProN W3" pitchFamily="-65" charset="-128"/>
                <a:cs typeface="ヒラギノ角ゴ ProN W3" pitchFamily="-65" charset="-128"/>
                <a:sym typeface="Vista Sans OT Reg" pitchFamily="-65" charset="0"/>
              </a:defRPr>
            </a:lvl6pPr>
            <a:lvl7pPr marL="2743200" algn="l" defTabSz="457200" rtl="0" eaLnBrk="1" latinLnBrk="0" hangingPunct="1">
              <a:defRPr kern="1200">
                <a:solidFill>
                  <a:srgbClr val="000000"/>
                </a:solidFill>
                <a:latin typeface="Vista Sans OT Reg" pitchFamily="-65" charset="0"/>
                <a:ea typeface="ヒラギノ角ゴ ProN W3" pitchFamily="-65" charset="-128"/>
                <a:cs typeface="ヒラギノ角ゴ ProN W3" pitchFamily="-65" charset="-128"/>
                <a:sym typeface="Vista Sans OT Reg" pitchFamily="-65" charset="0"/>
              </a:defRPr>
            </a:lvl7pPr>
            <a:lvl8pPr marL="3200400" algn="l" defTabSz="457200" rtl="0" eaLnBrk="1" latinLnBrk="0" hangingPunct="1">
              <a:defRPr kern="1200">
                <a:solidFill>
                  <a:srgbClr val="000000"/>
                </a:solidFill>
                <a:latin typeface="Vista Sans OT Reg" pitchFamily="-65" charset="0"/>
                <a:ea typeface="ヒラギノ角ゴ ProN W3" pitchFamily="-65" charset="-128"/>
                <a:cs typeface="ヒラギノ角ゴ ProN W3" pitchFamily="-65" charset="-128"/>
                <a:sym typeface="Vista Sans OT Reg" pitchFamily="-65" charset="0"/>
              </a:defRPr>
            </a:lvl8pPr>
            <a:lvl9pPr marL="3657600" algn="l" defTabSz="457200" rtl="0" eaLnBrk="1" latinLnBrk="0" hangingPunct="1">
              <a:defRPr kern="1200">
                <a:solidFill>
                  <a:srgbClr val="000000"/>
                </a:solidFill>
                <a:latin typeface="Vista Sans OT Reg" pitchFamily="-65" charset="0"/>
                <a:ea typeface="ヒラギノ角ゴ ProN W3" pitchFamily="-65" charset="-128"/>
                <a:cs typeface="ヒラギノ角ゴ ProN W3" pitchFamily="-65" charset="-128"/>
                <a:sym typeface="Vista Sans OT Reg" pitchFamily="-65" charset="0"/>
              </a:defRPr>
            </a:lvl9pPr>
          </a:lstStyle>
          <a:p>
            <a:r>
              <a:rPr lang="en-US" sz="1688" dirty="0"/>
              <a:t>1</a:t>
            </a:r>
          </a:p>
        </p:txBody>
      </p:sp>
      <p:sp>
        <p:nvSpPr>
          <p:cNvPr id="7" name="Content Placeholder 1"/>
          <p:cNvSpPr>
            <a:spLocks noGrp="1"/>
          </p:cNvSpPr>
          <p:nvPr>
            <p:ph idx="1"/>
          </p:nvPr>
        </p:nvSpPr>
        <p:spPr>
          <a:xfrm>
            <a:off x="542441" y="3814763"/>
            <a:ext cx="11081288" cy="247263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025" dirty="0"/>
              <a:t>Subramanian </a:t>
            </a:r>
            <a:r>
              <a:rPr lang="en-US" sz="2025" dirty="0" err="1"/>
              <a:t>Muralidhar</a:t>
            </a:r>
            <a:r>
              <a:rPr lang="en-US" sz="2025" dirty="0"/>
              <a:t>*, Wyatt Lloyd*</a:t>
            </a:r>
            <a:r>
              <a:rPr lang="el-GR" sz="2025" dirty="0">
                <a:latin typeface="Calibri" panose="020F0502020204030204" pitchFamily="34" charset="0"/>
              </a:rPr>
              <a:t>ᵠ</a:t>
            </a:r>
            <a:r>
              <a:rPr lang="en-US" sz="2025" dirty="0">
                <a:latin typeface="Calibri" panose="020F0502020204030204" pitchFamily="34" charset="0"/>
              </a:rPr>
              <a:t>, </a:t>
            </a:r>
            <a:r>
              <a:rPr lang="en-US" sz="2025" b="1" dirty="0">
                <a:solidFill>
                  <a:schemeClr val="accent1">
                    <a:lumMod val="95000"/>
                  </a:schemeClr>
                </a:solidFill>
              </a:rPr>
              <a:t>Sabyasachi Roy</a:t>
            </a:r>
            <a:r>
              <a:rPr lang="en-US" sz="2025" dirty="0"/>
              <a:t>*, Cory Hill*, Ernest Lin*, </a:t>
            </a:r>
            <a:r>
              <a:rPr lang="en-US" sz="2025" dirty="0" err="1"/>
              <a:t>Weiwen</a:t>
            </a:r>
            <a:r>
              <a:rPr lang="en-US" sz="2025" dirty="0"/>
              <a:t> Liu*, </a:t>
            </a:r>
            <a:r>
              <a:rPr lang="en-US" sz="2025" dirty="0" err="1"/>
              <a:t>Satadru</a:t>
            </a:r>
            <a:r>
              <a:rPr lang="en-US" sz="2025" dirty="0"/>
              <a:t> Pan*, Shiva Shankar*, </a:t>
            </a:r>
            <a:r>
              <a:rPr lang="en-US" sz="2025" dirty="0" err="1"/>
              <a:t>Viswanath</a:t>
            </a:r>
            <a:r>
              <a:rPr lang="en-US" sz="2025" dirty="0"/>
              <a:t> </a:t>
            </a:r>
            <a:r>
              <a:rPr lang="en-US" sz="2025" dirty="0" err="1"/>
              <a:t>Sivakumar</a:t>
            </a:r>
            <a:r>
              <a:rPr lang="en-US" sz="2025" dirty="0"/>
              <a:t>*, </a:t>
            </a:r>
            <a:r>
              <a:rPr lang="en-US" sz="2025" dirty="0" err="1"/>
              <a:t>Linpeng</a:t>
            </a:r>
            <a:r>
              <a:rPr lang="en-US" sz="2025" dirty="0"/>
              <a:t> Tang*</a:t>
            </a:r>
            <a:r>
              <a:rPr lang="en-US" sz="2025" dirty="0">
                <a:latin typeface="Calibri" panose="020F0502020204030204" pitchFamily="34" charset="0"/>
              </a:rPr>
              <a:t>⁺,</a:t>
            </a:r>
            <a:r>
              <a:rPr lang="en-US" sz="2025" dirty="0"/>
              <a:t> Sanjeev Kumar*</a:t>
            </a:r>
          </a:p>
          <a:p>
            <a:pPr algn="ctr"/>
            <a:endParaRPr lang="en-US" sz="2025" dirty="0"/>
          </a:p>
          <a:p>
            <a:pPr algn="ctr"/>
            <a:endParaRPr lang="en-US" sz="2025" dirty="0"/>
          </a:p>
          <a:p>
            <a:pPr algn="ctr"/>
            <a:endParaRPr lang="en-US" sz="2025" dirty="0"/>
          </a:p>
          <a:p>
            <a:pPr marL="0" indent="0" algn="ctr">
              <a:buNone/>
            </a:pPr>
            <a:r>
              <a:rPr lang="en-US" sz="2363" dirty="0"/>
              <a:t>*Facebook Inc., </a:t>
            </a:r>
            <a:r>
              <a:rPr lang="el-GR" sz="2363" dirty="0">
                <a:latin typeface="Calibri" panose="020F0502020204030204" pitchFamily="34" charset="0"/>
              </a:rPr>
              <a:t>ᵠ</a:t>
            </a:r>
            <a:r>
              <a:rPr lang="en-US" sz="2363" dirty="0"/>
              <a:t>University of Southern California, </a:t>
            </a:r>
            <a:r>
              <a:rPr lang="en-US" sz="2363" dirty="0">
                <a:latin typeface="Calibri" panose="020F0502020204030204" pitchFamily="34" charset="0"/>
              </a:rPr>
              <a:t>⁺</a:t>
            </a:r>
            <a:r>
              <a:rPr lang="en-US" sz="2363" dirty="0"/>
              <a:t>Princeton University</a:t>
            </a:r>
          </a:p>
        </p:txBody>
      </p:sp>
    </p:spTree>
    <p:extLst>
      <p:ext uri="{BB962C8B-B14F-4D97-AF65-F5344CB8AC3E}">
        <p14:creationId xmlns:p14="http://schemas.microsoft.com/office/powerpoint/2010/main" val="1473373693"/>
      </p:ext>
    </p:extLst>
  </p:cSld>
  <p:clrMapOvr>
    <a:masterClrMapping/>
  </p:clrMapOvr>
  <p:transition spd="med">
    <p:dissolv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/>
          <p:cNvSpPr txBox="1"/>
          <p:nvPr/>
        </p:nvSpPr>
        <p:spPr>
          <a:xfrm>
            <a:off x="2394141" y="1691271"/>
            <a:ext cx="2351690" cy="455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63" dirty="0">
                <a:solidFill>
                  <a:srgbClr val="C00000"/>
                </a:solidFill>
              </a:rPr>
              <a:t>Profile Photo</a:t>
            </a:r>
          </a:p>
        </p:txBody>
      </p:sp>
      <p:sp>
        <p:nvSpPr>
          <p:cNvPr id="12289" name="Rectangle 1"/>
          <p:cNvSpPr>
            <a:spLocks noGrp="1" noChangeArrowheads="1"/>
          </p:cNvSpPr>
          <p:nvPr>
            <p:ph type="title"/>
          </p:nvPr>
        </p:nvSpPr>
        <p:spPr>
          <a:xfrm>
            <a:off x="1156097" y="471487"/>
            <a:ext cx="9633347" cy="557213"/>
          </a:xfrm>
          <a:ln/>
        </p:spPr>
        <p:txBody>
          <a:bodyPr>
            <a:normAutofit fontScale="90000"/>
          </a:bodyPr>
          <a:lstStyle/>
          <a:p>
            <a:r>
              <a:rPr lang="en-US" dirty="0" err="1"/>
              <a:t>BLOBs@FB</a:t>
            </a:r>
            <a:endParaRPr lang="en-US" dirty="0"/>
          </a:p>
        </p:txBody>
      </p:sp>
      <p:sp>
        <p:nvSpPr>
          <p:cNvPr id="6" name="Slide Number Placeholder 1"/>
          <p:cNvSpPr txBox="1">
            <a:spLocks/>
          </p:cNvSpPr>
          <p:nvPr/>
        </p:nvSpPr>
        <p:spPr>
          <a:xfrm>
            <a:off x="8359676" y="6386513"/>
            <a:ext cx="2468613" cy="365670"/>
          </a:xfrm>
          <a:prstGeom prst="rect">
            <a:avLst/>
          </a:prstGeom>
        </p:spPr>
        <p:txBody>
          <a:bodyPr vert="horz" lIns="77153" tIns="38576" rIns="77153" bIns="38576" rtlCol="0" anchor="ctr"/>
          <a:lstStyle>
            <a:defPPr>
              <a:defRPr lang="en-US"/>
            </a:defPPr>
            <a:lvl1pPr algn="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Vista Sans OT Reg" pitchFamily="-65" charset="0"/>
                <a:ea typeface="ヒラギノ角ゴ ProN W3" pitchFamily="-65" charset="-128"/>
                <a:cs typeface="ヒラギノ角ゴ ProN W3" pitchFamily="-65" charset="-128"/>
                <a:sym typeface="Vista Sans OT Reg" pitchFamily="-65" charset="0"/>
              </a:defRPr>
            </a:lvl1pPr>
            <a:lvl2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ern="1200">
                <a:solidFill>
                  <a:srgbClr val="000000"/>
                </a:solidFill>
                <a:latin typeface="Vista Sans OT Reg" pitchFamily="-65" charset="0"/>
                <a:ea typeface="ヒラギノ角ゴ ProN W3" pitchFamily="-65" charset="-128"/>
                <a:cs typeface="ヒラギノ角ゴ ProN W3" pitchFamily="-65" charset="-128"/>
                <a:sym typeface="Vista Sans OT Reg" pitchFamily="-65" charset="0"/>
              </a:defRPr>
            </a:lvl2pPr>
            <a:lvl3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ern="1200">
                <a:solidFill>
                  <a:srgbClr val="000000"/>
                </a:solidFill>
                <a:latin typeface="Vista Sans OT Reg" pitchFamily="-65" charset="0"/>
                <a:ea typeface="ヒラギノ角ゴ ProN W3" pitchFamily="-65" charset="-128"/>
                <a:cs typeface="ヒラギノ角ゴ ProN W3" pitchFamily="-65" charset="-128"/>
                <a:sym typeface="Vista Sans OT Reg" pitchFamily="-65" charset="0"/>
              </a:defRPr>
            </a:lvl3pPr>
            <a:lvl4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ern="1200">
                <a:solidFill>
                  <a:srgbClr val="000000"/>
                </a:solidFill>
                <a:latin typeface="Vista Sans OT Reg" pitchFamily="-65" charset="0"/>
                <a:ea typeface="ヒラギノ角ゴ ProN W3" pitchFamily="-65" charset="-128"/>
                <a:cs typeface="ヒラギノ角ゴ ProN W3" pitchFamily="-65" charset="-128"/>
                <a:sym typeface="Vista Sans OT Reg" pitchFamily="-65" charset="0"/>
              </a:defRPr>
            </a:lvl4pPr>
            <a:lvl5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ern="1200">
                <a:solidFill>
                  <a:srgbClr val="000000"/>
                </a:solidFill>
                <a:latin typeface="Vista Sans OT Reg" pitchFamily="-65" charset="0"/>
                <a:ea typeface="ヒラギノ角ゴ ProN W3" pitchFamily="-65" charset="-128"/>
                <a:cs typeface="ヒラギノ角ゴ ProN W3" pitchFamily="-65" charset="-128"/>
                <a:sym typeface="Vista Sans OT Reg" pitchFamily="-65" charset="0"/>
              </a:defRPr>
            </a:lvl5pPr>
            <a:lvl6pPr marL="2286000" algn="l" defTabSz="457200" rtl="0" eaLnBrk="1" latinLnBrk="0" hangingPunct="1">
              <a:defRPr kern="1200">
                <a:solidFill>
                  <a:srgbClr val="000000"/>
                </a:solidFill>
                <a:latin typeface="Vista Sans OT Reg" pitchFamily="-65" charset="0"/>
                <a:ea typeface="ヒラギノ角ゴ ProN W3" pitchFamily="-65" charset="-128"/>
                <a:cs typeface="ヒラギノ角ゴ ProN W3" pitchFamily="-65" charset="-128"/>
                <a:sym typeface="Vista Sans OT Reg" pitchFamily="-65" charset="0"/>
              </a:defRPr>
            </a:lvl6pPr>
            <a:lvl7pPr marL="2743200" algn="l" defTabSz="457200" rtl="0" eaLnBrk="1" latinLnBrk="0" hangingPunct="1">
              <a:defRPr kern="1200">
                <a:solidFill>
                  <a:srgbClr val="000000"/>
                </a:solidFill>
                <a:latin typeface="Vista Sans OT Reg" pitchFamily="-65" charset="0"/>
                <a:ea typeface="ヒラギノ角ゴ ProN W3" pitchFamily="-65" charset="-128"/>
                <a:cs typeface="ヒラギノ角ゴ ProN W3" pitchFamily="-65" charset="-128"/>
                <a:sym typeface="Vista Sans OT Reg" pitchFamily="-65" charset="0"/>
              </a:defRPr>
            </a:lvl7pPr>
            <a:lvl8pPr marL="3200400" algn="l" defTabSz="457200" rtl="0" eaLnBrk="1" latinLnBrk="0" hangingPunct="1">
              <a:defRPr kern="1200">
                <a:solidFill>
                  <a:srgbClr val="000000"/>
                </a:solidFill>
                <a:latin typeface="Vista Sans OT Reg" pitchFamily="-65" charset="0"/>
                <a:ea typeface="ヒラギノ角ゴ ProN W3" pitchFamily="-65" charset="-128"/>
                <a:cs typeface="ヒラギノ角ゴ ProN W3" pitchFamily="-65" charset="-128"/>
                <a:sym typeface="Vista Sans OT Reg" pitchFamily="-65" charset="0"/>
              </a:defRPr>
            </a:lvl8pPr>
            <a:lvl9pPr marL="3657600" algn="l" defTabSz="457200" rtl="0" eaLnBrk="1" latinLnBrk="0" hangingPunct="1">
              <a:defRPr kern="1200">
                <a:solidFill>
                  <a:srgbClr val="000000"/>
                </a:solidFill>
                <a:latin typeface="Vista Sans OT Reg" pitchFamily="-65" charset="0"/>
                <a:ea typeface="ヒラギノ角ゴ ProN W3" pitchFamily="-65" charset="-128"/>
                <a:cs typeface="ヒラギノ角ゴ ProN W3" pitchFamily="-65" charset="-128"/>
                <a:sym typeface="Vista Sans OT Reg" pitchFamily="-65" charset="0"/>
              </a:defRPr>
            </a:lvl9pPr>
          </a:lstStyle>
          <a:p>
            <a:r>
              <a:rPr lang="en-US" sz="1688" dirty="0"/>
              <a:t>2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49654" y="2314166"/>
            <a:ext cx="2249657" cy="218598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71088" y="4500154"/>
            <a:ext cx="2247810" cy="231463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85135" y="3471454"/>
            <a:ext cx="1928812" cy="305529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85134" y="2249873"/>
            <a:ext cx="1928813" cy="124521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65547" y="578236"/>
            <a:ext cx="4133763" cy="1754074"/>
          </a:xfrm>
          <a:prstGeom prst="rect">
            <a:avLst/>
          </a:prstGeom>
        </p:spPr>
      </p:pic>
      <p:sp>
        <p:nvSpPr>
          <p:cNvPr id="14" name="Oval 13"/>
          <p:cNvSpPr/>
          <p:nvPr/>
        </p:nvSpPr>
        <p:spPr bwMode="auto">
          <a:xfrm>
            <a:off x="7649766" y="5543582"/>
            <a:ext cx="509890" cy="509890"/>
          </a:xfrm>
          <a:prstGeom prst="ellipse">
            <a:avLst/>
          </a:prstGeom>
          <a:solidFill>
            <a:srgbClr val="000000">
              <a:alpha val="16863"/>
            </a:srgbClr>
          </a:solidFill>
          <a:ln w="38100" cap="flat" cmpd="sng" algn="ctr">
            <a:solidFill>
              <a:srgbClr val="FFFFFF"/>
            </a:solidFill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15" name="Isosceles Triangle 14"/>
          <p:cNvSpPr/>
          <p:nvPr/>
        </p:nvSpPr>
        <p:spPr bwMode="auto">
          <a:xfrm rot="5400000">
            <a:off x="7782659" y="5708547"/>
            <a:ext cx="299935" cy="179960"/>
          </a:xfrm>
          <a:prstGeom prst="triangle">
            <a:avLst/>
          </a:prstGeom>
          <a:solidFill>
            <a:srgbClr val="FFFFFF"/>
          </a:solidFill>
          <a:ln w="25400" cap="flat" cmpd="sng" algn="ctr">
            <a:noFill/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6813947" y="2699929"/>
            <a:ext cx="2185363" cy="1607344"/>
          </a:xfrm>
          <a:prstGeom prst="rect">
            <a:avLst/>
          </a:prstGeom>
          <a:noFill/>
          <a:ln w="57150" cap="flat" cmpd="sng" algn="ctr">
            <a:solidFill>
              <a:srgbClr val="C00000"/>
            </a:solidFill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6813947" y="4950210"/>
            <a:ext cx="2185363" cy="1640831"/>
          </a:xfrm>
          <a:prstGeom prst="rect">
            <a:avLst/>
          </a:prstGeom>
          <a:noFill/>
          <a:ln w="57150" cap="flat" cmpd="sng" algn="ctr">
            <a:solidFill>
              <a:srgbClr val="0070C0"/>
            </a:solidFill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20" name="Right Arrow 19"/>
          <p:cNvSpPr/>
          <p:nvPr/>
        </p:nvSpPr>
        <p:spPr bwMode="auto">
          <a:xfrm>
            <a:off x="9018898" y="3337373"/>
            <a:ext cx="495387" cy="350601"/>
          </a:xfrm>
          <a:prstGeom prst="rightArrow">
            <a:avLst/>
          </a:prstGeom>
          <a:solidFill>
            <a:srgbClr val="C00000"/>
          </a:solidFill>
          <a:ln w="25400" cap="flat" cmpd="sng" algn="ctr">
            <a:noFill/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9514284" y="3278574"/>
            <a:ext cx="1583510" cy="4559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63" dirty="0">
                <a:solidFill>
                  <a:srgbClr val="C00000"/>
                </a:solidFill>
              </a:rPr>
              <a:t>Feed Photo</a:t>
            </a:r>
          </a:p>
        </p:txBody>
      </p:sp>
      <p:sp>
        <p:nvSpPr>
          <p:cNvPr id="26" name="Right Arrow 25"/>
          <p:cNvSpPr/>
          <p:nvPr/>
        </p:nvSpPr>
        <p:spPr bwMode="auto">
          <a:xfrm>
            <a:off x="8999935" y="5585856"/>
            <a:ext cx="495387" cy="350601"/>
          </a:xfrm>
          <a:prstGeom prst="rightArrow">
            <a:avLst/>
          </a:prstGeom>
          <a:solidFill>
            <a:srgbClr val="0070C0"/>
          </a:solidFill>
          <a:ln w="25400" cap="flat" cmpd="sng" algn="ctr">
            <a:solidFill>
              <a:srgbClr val="0070C0"/>
            </a:solidFill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9495321" y="5527057"/>
            <a:ext cx="1559017" cy="4559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63" dirty="0">
                <a:solidFill>
                  <a:srgbClr val="0070C0"/>
                </a:solidFill>
              </a:rPr>
              <a:t>Feed Video</a:t>
            </a:r>
          </a:p>
        </p:txBody>
      </p:sp>
      <p:sp>
        <p:nvSpPr>
          <p:cNvPr id="28" name="Rectangle 27"/>
          <p:cNvSpPr/>
          <p:nvPr/>
        </p:nvSpPr>
        <p:spPr bwMode="auto">
          <a:xfrm>
            <a:off x="4865546" y="535781"/>
            <a:ext cx="4133764" cy="1735931"/>
          </a:xfrm>
          <a:prstGeom prst="rect">
            <a:avLst/>
          </a:prstGeom>
          <a:noFill/>
          <a:ln w="57150" cap="flat" cmpd="sng" algn="ctr">
            <a:solidFill>
              <a:srgbClr val="C00000"/>
            </a:solidFill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29" name="Right Arrow 28"/>
          <p:cNvSpPr/>
          <p:nvPr/>
        </p:nvSpPr>
        <p:spPr bwMode="auto">
          <a:xfrm rot="10800000">
            <a:off x="4335014" y="1727034"/>
            <a:ext cx="614414" cy="329958"/>
          </a:xfrm>
          <a:prstGeom prst="rightArrow">
            <a:avLst/>
          </a:prstGeom>
          <a:solidFill>
            <a:srgbClr val="C00000"/>
          </a:solidFill>
          <a:ln w="25400" cap="flat" cmpd="sng" algn="ctr">
            <a:noFill/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34" name="Rectangle 33"/>
          <p:cNvSpPr/>
          <p:nvPr/>
        </p:nvSpPr>
        <p:spPr bwMode="auto">
          <a:xfrm>
            <a:off x="4949428" y="1381499"/>
            <a:ext cx="771525" cy="797059"/>
          </a:xfrm>
          <a:prstGeom prst="rect">
            <a:avLst/>
          </a:prstGeom>
          <a:noFill/>
          <a:ln w="57150" cap="flat" cmpd="sng" algn="ctr">
            <a:solidFill>
              <a:srgbClr val="C00000"/>
            </a:solidFill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37" name="Right Arrow 36"/>
          <p:cNvSpPr/>
          <p:nvPr/>
        </p:nvSpPr>
        <p:spPr bwMode="auto">
          <a:xfrm>
            <a:off x="8999935" y="1149587"/>
            <a:ext cx="495387" cy="350601"/>
          </a:xfrm>
          <a:prstGeom prst="rightArrow">
            <a:avLst/>
          </a:prstGeom>
          <a:solidFill>
            <a:srgbClr val="C00000"/>
          </a:solidFill>
          <a:ln w="25400" cap="flat" cmpd="sng" algn="ctr">
            <a:noFill/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9439275" y="1114426"/>
            <a:ext cx="1699183" cy="4559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63" dirty="0">
                <a:solidFill>
                  <a:srgbClr val="C00000"/>
                </a:solidFill>
              </a:rPr>
              <a:t>Cover Photo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85537" y="2528888"/>
            <a:ext cx="2047099" cy="13388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700" dirty="0"/>
              <a:t>Immutable</a:t>
            </a:r>
          </a:p>
          <a:p>
            <a:r>
              <a:rPr lang="en-US" sz="2700" dirty="0"/>
              <a:t>            &amp;</a:t>
            </a:r>
          </a:p>
          <a:p>
            <a:r>
              <a:rPr lang="en-US" sz="2700" dirty="0"/>
              <a:t>Unstructured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273969" y="4391609"/>
            <a:ext cx="1223989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700" dirty="0"/>
              <a:t>Diverse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273969" y="5613190"/>
            <a:ext cx="2406236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700" dirty="0"/>
              <a:t>A LOT of them!!</a:t>
            </a:r>
          </a:p>
        </p:txBody>
      </p:sp>
    </p:spTree>
    <p:extLst>
      <p:ext uri="{BB962C8B-B14F-4D97-AF65-F5344CB8AC3E}">
        <p14:creationId xmlns:p14="http://schemas.microsoft.com/office/powerpoint/2010/main" val="1472204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16" grpId="0" animBg="1"/>
      <p:bldP spid="18" grpId="0" animBg="1"/>
      <p:bldP spid="20" grpId="0" animBg="1"/>
      <p:bldP spid="21" grpId="0"/>
      <p:bldP spid="26" grpId="0" animBg="1"/>
      <p:bldP spid="27" grpId="0"/>
      <p:bldP spid="28" grpId="0" animBg="1"/>
      <p:bldP spid="29" grpId="0" animBg="1"/>
      <p:bldP spid="34" grpId="0" animBg="1"/>
      <p:bldP spid="37" grpId="0" animBg="1"/>
      <p:bldP spid="38" grpId="0"/>
      <p:bldP spid="5" grpId="0"/>
      <p:bldP spid="31" grpId="0"/>
      <p:bldP spid="32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Content Placeholder 2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83298" y="3053953"/>
            <a:ext cx="3214688" cy="642938"/>
          </a:xfrm>
        </p:spPr>
      </p:pic>
      <p:graphicFrame>
        <p:nvGraphicFramePr>
          <p:cNvPr id="6" name="Object 3"/>
          <p:cNvGraphicFramePr>
            <a:graphicFrameLocks/>
          </p:cNvGraphicFramePr>
          <p:nvPr>
            <p:extLst/>
          </p:nvPr>
        </p:nvGraphicFramePr>
        <p:xfrm>
          <a:off x="1181241" y="546496"/>
          <a:ext cx="9633347" cy="61748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7" name="Rectangle 4"/>
          <p:cNvSpPr>
            <a:spLocks/>
          </p:cNvSpPr>
          <p:nvPr/>
        </p:nvSpPr>
        <p:spPr bwMode="auto">
          <a:xfrm>
            <a:off x="1273969" y="6204347"/>
            <a:ext cx="4629150" cy="160734"/>
          </a:xfrm>
          <a:prstGeom prst="rect">
            <a:avLst/>
          </a:prstGeom>
          <a:noFill/>
          <a:ln w="12700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>
              <a:spcBef>
                <a:spcPts val="591"/>
              </a:spcBef>
            </a:pPr>
            <a:endParaRPr lang="en-US" sz="928" dirty="0">
              <a:solidFill>
                <a:srgbClr val="888888"/>
              </a:solidFill>
              <a:ea typeface="Vista Sans OT Reg" pitchFamily="-65" charset="0"/>
              <a:cs typeface="Vista Sans OT Reg" pitchFamily="-65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981200" y="5981403"/>
            <a:ext cx="1207190" cy="4559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63" dirty="0"/>
              <a:t>&lt; 1 Days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402832" y="5981403"/>
            <a:ext cx="871713" cy="4559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63" dirty="0"/>
              <a:t>1 Day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856496" y="6000751"/>
            <a:ext cx="1105111" cy="4559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63" dirty="0"/>
              <a:t>1 Week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303104" y="5981403"/>
            <a:ext cx="1243097" cy="4559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63" dirty="0"/>
              <a:t>1 Month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567863" y="5981403"/>
            <a:ext cx="935769" cy="4559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63" dirty="0"/>
              <a:t>1 Year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503569" y="5753420"/>
            <a:ext cx="405880" cy="3520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88" dirty="0"/>
              <a:t>1X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417469" y="5614987"/>
            <a:ext cx="514885" cy="3520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88" dirty="0"/>
              <a:t>14X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874419" y="5486400"/>
            <a:ext cx="514885" cy="3520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88" dirty="0"/>
              <a:t>30X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280717" y="4972050"/>
            <a:ext cx="514885" cy="3520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88" dirty="0"/>
              <a:t>98X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693759" y="1895795"/>
            <a:ext cx="623889" cy="3520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88" dirty="0"/>
              <a:t>510X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385589" y="1307306"/>
            <a:ext cx="623889" cy="3520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88" dirty="0"/>
              <a:t>590X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974307" y="5229225"/>
            <a:ext cx="514885" cy="3520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88" dirty="0"/>
              <a:t>68X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453063" y="5614987"/>
            <a:ext cx="514885" cy="3520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88" dirty="0"/>
              <a:t>16X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060406" y="5689126"/>
            <a:ext cx="405880" cy="3520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88" dirty="0"/>
              <a:t>6X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017919" y="5753420"/>
            <a:ext cx="405880" cy="3520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88" dirty="0"/>
              <a:t>1X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642363" y="3941553"/>
            <a:ext cx="3144515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700" dirty="0">
                <a:solidFill>
                  <a:srgbClr val="C00000"/>
                </a:solidFill>
              </a:rPr>
              <a:t>Data cools off rapidly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767638" y="5981403"/>
            <a:ext cx="1361719" cy="4559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63" dirty="0"/>
              <a:t>3 Months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8024813" y="5614987"/>
            <a:ext cx="405880" cy="3520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88" dirty="0"/>
              <a:t>7X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539163" y="5689126"/>
            <a:ext cx="405880" cy="3520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88" dirty="0"/>
              <a:t>2X</a:t>
            </a:r>
          </a:p>
        </p:txBody>
      </p:sp>
      <p:sp>
        <p:nvSpPr>
          <p:cNvPr id="26" name="Slide Number Placeholder 1"/>
          <p:cNvSpPr txBox="1">
            <a:spLocks/>
          </p:cNvSpPr>
          <p:nvPr/>
        </p:nvSpPr>
        <p:spPr>
          <a:xfrm>
            <a:off x="8359676" y="6355706"/>
            <a:ext cx="2468613" cy="365670"/>
          </a:xfrm>
          <a:prstGeom prst="rect">
            <a:avLst/>
          </a:prstGeom>
        </p:spPr>
        <p:txBody>
          <a:bodyPr vert="horz" lIns="77153" tIns="38576" rIns="77153" bIns="38576" rtlCol="0" anchor="ctr"/>
          <a:lstStyle>
            <a:defPPr>
              <a:defRPr lang="en-US"/>
            </a:defPPr>
            <a:lvl1pPr algn="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Vista Sans OT Reg" pitchFamily="-65" charset="0"/>
                <a:ea typeface="ヒラギノ角ゴ ProN W3" pitchFamily="-65" charset="-128"/>
                <a:cs typeface="ヒラギノ角ゴ ProN W3" pitchFamily="-65" charset="-128"/>
                <a:sym typeface="Vista Sans OT Reg" pitchFamily="-65" charset="0"/>
              </a:defRPr>
            </a:lvl1pPr>
            <a:lvl2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ern="1200">
                <a:solidFill>
                  <a:srgbClr val="000000"/>
                </a:solidFill>
                <a:latin typeface="Vista Sans OT Reg" pitchFamily="-65" charset="0"/>
                <a:ea typeface="ヒラギノ角ゴ ProN W3" pitchFamily="-65" charset="-128"/>
                <a:cs typeface="ヒラギノ角ゴ ProN W3" pitchFamily="-65" charset="-128"/>
                <a:sym typeface="Vista Sans OT Reg" pitchFamily="-65" charset="0"/>
              </a:defRPr>
            </a:lvl2pPr>
            <a:lvl3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ern="1200">
                <a:solidFill>
                  <a:srgbClr val="000000"/>
                </a:solidFill>
                <a:latin typeface="Vista Sans OT Reg" pitchFamily="-65" charset="0"/>
                <a:ea typeface="ヒラギノ角ゴ ProN W3" pitchFamily="-65" charset="-128"/>
                <a:cs typeface="ヒラギノ角ゴ ProN W3" pitchFamily="-65" charset="-128"/>
                <a:sym typeface="Vista Sans OT Reg" pitchFamily="-65" charset="0"/>
              </a:defRPr>
            </a:lvl3pPr>
            <a:lvl4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ern="1200">
                <a:solidFill>
                  <a:srgbClr val="000000"/>
                </a:solidFill>
                <a:latin typeface="Vista Sans OT Reg" pitchFamily="-65" charset="0"/>
                <a:ea typeface="ヒラギノ角ゴ ProN W3" pitchFamily="-65" charset="-128"/>
                <a:cs typeface="ヒラギノ角ゴ ProN W3" pitchFamily="-65" charset="-128"/>
                <a:sym typeface="Vista Sans OT Reg" pitchFamily="-65" charset="0"/>
              </a:defRPr>
            </a:lvl4pPr>
            <a:lvl5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ern="1200">
                <a:solidFill>
                  <a:srgbClr val="000000"/>
                </a:solidFill>
                <a:latin typeface="Vista Sans OT Reg" pitchFamily="-65" charset="0"/>
                <a:ea typeface="ヒラギノ角ゴ ProN W3" pitchFamily="-65" charset="-128"/>
                <a:cs typeface="ヒラギノ角ゴ ProN W3" pitchFamily="-65" charset="-128"/>
                <a:sym typeface="Vista Sans OT Reg" pitchFamily="-65" charset="0"/>
              </a:defRPr>
            </a:lvl5pPr>
            <a:lvl6pPr marL="2286000" algn="l" defTabSz="457200" rtl="0" eaLnBrk="1" latinLnBrk="0" hangingPunct="1">
              <a:defRPr kern="1200">
                <a:solidFill>
                  <a:srgbClr val="000000"/>
                </a:solidFill>
                <a:latin typeface="Vista Sans OT Reg" pitchFamily="-65" charset="0"/>
                <a:ea typeface="ヒラギノ角ゴ ProN W3" pitchFamily="-65" charset="-128"/>
                <a:cs typeface="ヒラギノ角ゴ ProN W3" pitchFamily="-65" charset="-128"/>
                <a:sym typeface="Vista Sans OT Reg" pitchFamily="-65" charset="0"/>
              </a:defRPr>
            </a:lvl6pPr>
            <a:lvl7pPr marL="2743200" algn="l" defTabSz="457200" rtl="0" eaLnBrk="1" latinLnBrk="0" hangingPunct="1">
              <a:defRPr kern="1200">
                <a:solidFill>
                  <a:srgbClr val="000000"/>
                </a:solidFill>
                <a:latin typeface="Vista Sans OT Reg" pitchFamily="-65" charset="0"/>
                <a:ea typeface="ヒラギノ角ゴ ProN W3" pitchFamily="-65" charset="-128"/>
                <a:cs typeface="ヒラギノ角ゴ ProN W3" pitchFamily="-65" charset="-128"/>
                <a:sym typeface="Vista Sans OT Reg" pitchFamily="-65" charset="0"/>
              </a:defRPr>
            </a:lvl7pPr>
            <a:lvl8pPr marL="3200400" algn="l" defTabSz="457200" rtl="0" eaLnBrk="1" latinLnBrk="0" hangingPunct="1">
              <a:defRPr kern="1200">
                <a:solidFill>
                  <a:srgbClr val="000000"/>
                </a:solidFill>
                <a:latin typeface="Vista Sans OT Reg" pitchFamily="-65" charset="0"/>
                <a:ea typeface="ヒラギノ角ゴ ProN W3" pitchFamily="-65" charset="-128"/>
                <a:cs typeface="ヒラギノ角ゴ ProN W3" pitchFamily="-65" charset="-128"/>
                <a:sym typeface="Vista Sans OT Reg" pitchFamily="-65" charset="0"/>
              </a:defRPr>
            </a:lvl8pPr>
            <a:lvl9pPr marL="3657600" algn="l" defTabSz="457200" rtl="0" eaLnBrk="1" latinLnBrk="0" hangingPunct="1">
              <a:defRPr kern="1200">
                <a:solidFill>
                  <a:srgbClr val="000000"/>
                </a:solidFill>
                <a:latin typeface="Vista Sans OT Reg" pitchFamily="-65" charset="0"/>
                <a:ea typeface="ヒラギノ角ゴ ProN W3" pitchFamily="-65" charset="-128"/>
                <a:cs typeface="ヒラギノ角ゴ ProN W3" pitchFamily="-65" charset="-128"/>
                <a:sym typeface="Vista Sans OT Reg" pitchFamily="-65" charset="0"/>
              </a:defRPr>
            </a:lvl9pPr>
          </a:lstStyle>
          <a:p>
            <a:r>
              <a:rPr lang="en-US" sz="1688" dirty="0"/>
              <a:t>3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3202781" y="2400301"/>
            <a:ext cx="1627112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700" b="1" dirty="0">
                <a:solidFill>
                  <a:srgbClr val="FF0000"/>
                </a:solidFill>
              </a:rPr>
              <a:t>HOT DATA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7446169" y="2400301"/>
            <a:ext cx="2017604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700" b="1" dirty="0">
                <a:solidFill>
                  <a:srgbClr val="FFC000"/>
                </a:solidFill>
              </a:rPr>
              <a:t>WARM DATA</a:t>
            </a:r>
          </a:p>
        </p:txBody>
      </p:sp>
    </p:spTree>
    <p:extLst>
      <p:ext uri="{BB962C8B-B14F-4D97-AF65-F5344CB8AC3E}">
        <p14:creationId xmlns:p14="http://schemas.microsoft.com/office/powerpoint/2010/main" val="1432349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3" grpId="0"/>
      <p:bldP spid="34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Rectangle 1"/>
          <p:cNvSpPr>
            <a:spLocks noGrp="1" noChangeArrowheads="1"/>
          </p:cNvSpPr>
          <p:nvPr>
            <p:ph type="title"/>
          </p:nvPr>
        </p:nvSpPr>
        <p:spPr>
          <a:xfrm>
            <a:off x="1223140" y="535781"/>
            <a:ext cx="9633347" cy="557213"/>
          </a:xfrm>
          <a:ln/>
        </p:spPr>
        <p:txBody>
          <a:bodyPr>
            <a:normAutofit fontScale="90000"/>
          </a:bodyPr>
          <a:lstStyle/>
          <a:p>
            <a:r>
              <a:rPr lang="en-US" dirty="0"/>
              <a:t>Handling failures</a:t>
            </a:r>
          </a:p>
        </p:txBody>
      </p:sp>
      <p:sp>
        <p:nvSpPr>
          <p:cNvPr id="3" name="Can 2"/>
          <p:cNvSpPr/>
          <p:nvPr/>
        </p:nvSpPr>
        <p:spPr bwMode="auto">
          <a:xfrm>
            <a:off x="1330593" y="2564761"/>
            <a:ext cx="383542" cy="414183"/>
          </a:xfrm>
          <a:prstGeom prst="can">
            <a:avLst/>
          </a:prstGeom>
          <a:solidFill>
            <a:schemeClr val="accent5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7" name="Can 6"/>
          <p:cNvSpPr/>
          <p:nvPr/>
        </p:nvSpPr>
        <p:spPr bwMode="auto">
          <a:xfrm>
            <a:off x="1790540" y="2564761"/>
            <a:ext cx="383542" cy="414183"/>
          </a:xfrm>
          <a:prstGeom prst="can">
            <a:avLst/>
          </a:prstGeom>
          <a:solidFill>
            <a:schemeClr val="accent5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8" name="Can 7"/>
          <p:cNvSpPr/>
          <p:nvPr/>
        </p:nvSpPr>
        <p:spPr bwMode="auto">
          <a:xfrm>
            <a:off x="2240596" y="2564761"/>
            <a:ext cx="383542" cy="414183"/>
          </a:xfrm>
          <a:prstGeom prst="can">
            <a:avLst/>
          </a:prstGeom>
          <a:solidFill>
            <a:schemeClr val="accent5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9" name="Can 8"/>
          <p:cNvSpPr/>
          <p:nvPr/>
        </p:nvSpPr>
        <p:spPr bwMode="auto">
          <a:xfrm>
            <a:off x="2690653" y="2564761"/>
            <a:ext cx="383542" cy="414183"/>
          </a:xfrm>
          <a:prstGeom prst="can">
            <a:avLst/>
          </a:prstGeom>
          <a:solidFill>
            <a:schemeClr val="accent5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10" name="Can 9"/>
          <p:cNvSpPr/>
          <p:nvPr/>
        </p:nvSpPr>
        <p:spPr bwMode="auto">
          <a:xfrm>
            <a:off x="3140709" y="2564761"/>
            <a:ext cx="383542" cy="414183"/>
          </a:xfrm>
          <a:prstGeom prst="can">
            <a:avLst/>
          </a:prstGeom>
          <a:solidFill>
            <a:schemeClr val="accent5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11" name="Can 10"/>
          <p:cNvSpPr/>
          <p:nvPr/>
        </p:nvSpPr>
        <p:spPr bwMode="auto">
          <a:xfrm>
            <a:off x="3590765" y="2564761"/>
            <a:ext cx="383542" cy="414183"/>
          </a:xfrm>
          <a:prstGeom prst="can">
            <a:avLst/>
          </a:prstGeom>
          <a:solidFill>
            <a:schemeClr val="bg2">
              <a:lumMod val="50000"/>
            </a:schemeClr>
          </a:solidFill>
          <a:ln w="25400" cap="flat" cmpd="sng" algn="ctr">
            <a:noFill/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18" name="Can 17"/>
          <p:cNvSpPr/>
          <p:nvPr/>
        </p:nvSpPr>
        <p:spPr bwMode="auto">
          <a:xfrm>
            <a:off x="1330593" y="3014817"/>
            <a:ext cx="383542" cy="414183"/>
          </a:xfrm>
          <a:prstGeom prst="can">
            <a:avLst/>
          </a:prstGeom>
          <a:solidFill>
            <a:schemeClr val="accent5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19" name="Can 18"/>
          <p:cNvSpPr/>
          <p:nvPr/>
        </p:nvSpPr>
        <p:spPr bwMode="auto">
          <a:xfrm>
            <a:off x="1790540" y="3014817"/>
            <a:ext cx="383542" cy="414183"/>
          </a:xfrm>
          <a:prstGeom prst="can">
            <a:avLst/>
          </a:prstGeom>
          <a:solidFill>
            <a:schemeClr val="accent5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20" name="Can 19"/>
          <p:cNvSpPr/>
          <p:nvPr/>
        </p:nvSpPr>
        <p:spPr bwMode="auto">
          <a:xfrm>
            <a:off x="2240596" y="3014817"/>
            <a:ext cx="383542" cy="414183"/>
          </a:xfrm>
          <a:prstGeom prst="can">
            <a:avLst/>
          </a:prstGeom>
          <a:solidFill>
            <a:schemeClr val="accent5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21" name="Can 20"/>
          <p:cNvSpPr/>
          <p:nvPr/>
        </p:nvSpPr>
        <p:spPr bwMode="auto">
          <a:xfrm>
            <a:off x="2690653" y="3014817"/>
            <a:ext cx="383542" cy="414183"/>
          </a:xfrm>
          <a:prstGeom prst="can">
            <a:avLst/>
          </a:prstGeom>
          <a:solidFill>
            <a:schemeClr val="accent5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22" name="Can 21"/>
          <p:cNvSpPr/>
          <p:nvPr/>
        </p:nvSpPr>
        <p:spPr bwMode="auto">
          <a:xfrm>
            <a:off x="3140709" y="3014817"/>
            <a:ext cx="383542" cy="414183"/>
          </a:xfrm>
          <a:prstGeom prst="can">
            <a:avLst/>
          </a:prstGeom>
          <a:solidFill>
            <a:schemeClr val="accent5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23" name="Can 22"/>
          <p:cNvSpPr/>
          <p:nvPr/>
        </p:nvSpPr>
        <p:spPr bwMode="auto">
          <a:xfrm>
            <a:off x="3590765" y="3014817"/>
            <a:ext cx="383542" cy="414183"/>
          </a:xfrm>
          <a:prstGeom prst="can">
            <a:avLst/>
          </a:prstGeom>
          <a:solidFill>
            <a:schemeClr val="bg2">
              <a:lumMod val="50000"/>
            </a:schemeClr>
          </a:solidFill>
          <a:ln w="25400" cap="flat" cmpd="sng" algn="ctr">
            <a:noFill/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1217548" y="2143125"/>
            <a:ext cx="2821052" cy="1350169"/>
          </a:xfrm>
          <a:prstGeom prst="rect">
            <a:avLst/>
          </a:prstGeom>
          <a:noFill/>
          <a:ln w="76200" cap="flat" cmpd="sng" algn="ctr">
            <a:solidFill>
              <a:srgbClr val="0070C0"/>
            </a:solidFill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algn="ctr"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363" dirty="0">
                <a:solidFill>
                  <a:srgbClr val="000000"/>
                </a:solidFill>
                <a:latin typeface="Vista Sans OT Reg" pitchFamily="-65" charset="0"/>
                <a:ea typeface="ヒラギノ角ゴ ProN W3" pitchFamily="-65" charset="-128"/>
                <a:cs typeface="ヒラギノ角ゴ ProN W3" pitchFamily="-65" charset="-128"/>
                <a:sym typeface="Vista Sans OT Reg" pitchFamily="-65" charset="0"/>
              </a:rPr>
              <a:t>HOST</a:t>
            </a:r>
          </a:p>
        </p:txBody>
      </p:sp>
      <p:sp>
        <p:nvSpPr>
          <p:cNvPr id="26" name="Rectangle 25"/>
          <p:cNvSpPr/>
          <p:nvPr/>
        </p:nvSpPr>
        <p:spPr bwMode="auto">
          <a:xfrm>
            <a:off x="1145381" y="1494080"/>
            <a:ext cx="2957513" cy="3034022"/>
          </a:xfrm>
          <a:prstGeom prst="rect">
            <a:avLst/>
          </a:prstGeom>
          <a:noFill/>
          <a:ln w="76200" cap="flat" cmpd="sng" algn="ctr">
            <a:solidFill>
              <a:srgbClr val="C00000"/>
            </a:solidFill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algn="ctr"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363" dirty="0">
                <a:solidFill>
                  <a:srgbClr val="000000"/>
                </a:solidFill>
                <a:latin typeface="Vista Sans OT Reg" pitchFamily="-65" charset="0"/>
                <a:ea typeface="ヒラギノ角ゴ ProN W3" pitchFamily="-65" charset="-128"/>
                <a:cs typeface="ヒラギノ角ゴ ProN W3" pitchFamily="-65" charset="-128"/>
                <a:sym typeface="Vista Sans OT Reg" pitchFamily="-65" charset="0"/>
              </a:rPr>
              <a:t>RACKS</a:t>
            </a:r>
          </a:p>
        </p:txBody>
      </p:sp>
      <p:sp>
        <p:nvSpPr>
          <p:cNvPr id="27" name="Rectangle 26"/>
          <p:cNvSpPr/>
          <p:nvPr/>
        </p:nvSpPr>
        <p:spPr bwMode="auto">
          <a:xfrm>
            <a:off x="1016794" y="1153644"/>
            <a:ext cx="3152616" cy="4589931"/>
          </a:xfrm>
          <a:prstGeom prst="rect">
            <a:avLst/>
          </a:prstGeom>
          <a:noFill/>
          <a:ln w="76200" cap="flat" cmpd="sng" algn="ctr">
            <a:solidFill>
              <a:srgbClr val="00B050"/>
            </a:solidFill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algn="ctr"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363" dirty="0">
                <a:solidFill>
                  <a:srgbClr val="000000"/>
                </a:solidFill>
                <a:latin typeface="Vista Sans OT Reg" pitchFamily="-65" charset="0"/>
                <a:ea typeface="ヒラギノ角ゴ ProN W3" pitchFamily="-65" charset="-128"/>
                <a:cs typeface="ヒラギノ角ゴ ProN W3" pitchFamily="-65" charset="-128"/>
                <a:sym typeface="Vista Sans OT Reg" pitchFamily="-65" charset="0"/>
              </a:rPr>
              <a:t>DATACENTER</a:t>
            </a:r>
          </a:p>
        </p:txBody>
      </p:sp>
      <p:cxnSp>
        <p:nvCxnSpPr>
          <p:cNvPr id="24" name="Straight Connector 23"/>
          <p:cNvCxnSpPr/>
          <p:nvPr/>
        </p:nvCxnSpPr>
        <p:spPr bwMode="auto">
          <a:xfrm>
            <a:off x="2624138" y="3621881"/>
            <a:ext cx="0" cy="642938"/>
          </a:xfrm>
          <a:prstGeom prst="line">
            <a:avLst/>
          </a:prstGeom>
          <a:solidFill>
            <a:srgbClr val="F0C423"/>
          </a:solidFill>
          <a:ln w="127000" cap="flat" cmpd="sng" algn="ctr">
            <a:solidFill>
              <a:srgbClr val="0070C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31" name="Straight Connector 30"/>
          <p:cNvCxnSpPr/>
          <p:nvPr/>
        </p:nvCxnSpPr>
        <p:spPr bwMode="auto">
          <a:xfrm>
            <a:off x="2624138" y="4515237"/>
            <a:ext cx="0" cy="1035457"/>
          </a:xfrm>
          <a:prstGeom prst="line">
            <a:avLst/>
          </a:prstGeom>
          <a:solidFill>
            <a:srgbClr val="F0C423"/>
          </a:solidFill>
          <a:ln w="127000" cap="flat" cmpd="sng" algn="ctr">
            <a:solidFill>
              <a:srgbClr val="C000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sp>
        <p:nvSpPr>
          <p:cNvPr id="85" name="Can 84"/>
          <p:cNvSpPr/>
          <p:nvPr/>
        </p:nvSpPr>
        <p:spPr bwMode="auto">
          <a:xfrm>
            <a:off x="4864527" y="2564761"/>
            <a:ext cx="383542" cy="414183"/>
          </a:xfrm>
          <a:prstGeom prst="can">
            <a:avLst/>
          </a:prstGeom>
          <a:solidFill>
            <a:schemeClr val="accent5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86" name="Can 85"/>
          <p:cNvSpPr/>
          <p:nvPr/>
        </p:nvSpPr>
        <p:spPr bwMode="auto">
          <a:xfrm>
            <a:off x="5324474" y="2564761"/>
            <a:ext cx="383542" cy="414183"/>
          </a:xfrm>
          <a:prstGeom prst="can">
            <a:avLst/>
          </a:prstGeom>
          <a:solidFill>
            <a:schemeClr val="accent5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87" name="Can 86"/>
          <p:cNvSpPr/>
          <p:nvPr/>
        </p:nvSpPr>
        <p:spPr bwMode="auto">
          <a:xfrm>
            <a:off x="5774530" y="2564761"/>
            <a:ext cx="383542" cy="414183"/>
          </a:xfrm>
          <a:prstGeom prst="can">
            <a:avLst/>
          </a:prstGeom>
          <a:solidFill>
            <a:schemeClr val="accent5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88" name="Can 87"/>
          <p:cNvSpPr/>
          <p:nvPr/>
        </p:nvSpPr>
        <p:spPr bwMode="auto">
          <a:xfrm>
            <a:off x="6224587" y="2564761"/>
            <a:ext cx="383542" cy="414183"/>
          </a:xfrm>
          <a:prstGeom prst="can">
            <a:avLst/>
          </a:prstGeom>
          <a:solidFill>
            <a:schemeClr val="accent5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89" name="Can 88"/>
          <p:cNvSpPr/>
          <p:nvPr/>
        </p:nvSpPr>
        <p:spPr bwMode="auto">
          <a:xfrm>
            <a:off x="6674643" y="2564761"/>
            <a:ext cx="383542" cy="414183"/>
          </a:xfrm>
          <a:prstGeom prst="can">
            <a:avLst/>
          </a:prstGeom>
          <a:solidFill>
            <a:schemeClr val="accent5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90" name="Can 89"/>
          <p:cNvSpPr/>
          <p:nvPr/>
        </p:nvSpPr>
        <p:spPr bwMode="auto">
          <a:xfrm>
            <a:off x="7124699" y="2564761"/>
            <a:ext cx="383542" cy="414183"/>
          </a:xfrm>
          <a:prstGeom prst="can">
            <a:avLst/>
          </a:prstGeom>
          <a:solidFill>
            <a:schemeClr val="bg2">
              <a:lumMod val="50000"/>
            </a:schemeClr>
          </a:solidFill>
          <a:ln w="25400" cap="flat" cmpd="sng" algn="ctr">
            <a:noFill/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91" name="Can 90"/>
          <p:cNvSpPr/>
          <p:nvPr/>
        </p:nvSpPr>
        <p:spPr bwMode="auto">
          <a:xfrm>
            <a:off x="4864527" y="3014817"/>
            <a:ext cx="383542" cy="414183"/>
          </a:xfrm>
          <a:prstGeom prst="can">
            <a:avLst/>
          </a:prstGeom>
          <a:solidFill>
            <a:schemeClr val="accent5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92" name="Can 91"/>
          <p:cNvSpPr/>
          <p:nvPr/>
        </p:nvSpPr>
        <p:spPr bwMode="auto">
          <a:xfrm>
            <a:off x="5324474" y="3014817"/>
            <a:ext cx="383542" cy="414183"/>
          </a:xfrm>
          <a:prstGeom prst="can">
            <a:avLst/>
          </a:prstGeom>
          <a:solidFill>
            <a:schemeClr val="accent5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93" name="Can 92"/>
          <p:cNvSpPr/>
          <p:nvPr/>
        </p:nvSpPr>
        <p:spPr bwMode="auto">
          <a:xfrm>
            <a:off x="5774530" y="3014817"/>
            <a:ext cx="383542" cy="414183"/>
          </a:xfrm>
          <a:prstGeom prst="can">
            <a:avLst/>
          </a:prstGeom>
          <a:solidFill>
            <a:schemeClr val="accent5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94" name="Can 93"/>
          <p:cNvSpPr/>
          <p:nvPr/>
        </p:nvSpPr>
        <p:spPr bwMode="auto">
          <a:xfrm>
            <a:off x="6224587" y="3014817"/>
            <a:ext cx="383542" cy="414183"/>
          </a:xfrm>
          <a:prstGeom prst="can">
            <a:avLst/>
          </a:prstGeom>
          <a:solidFill>
            <a:schemeClr val="accent5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95" name="Can 94"/>
          <p:cNvSpPr/>
          <p:nvPr/>
        </p:nvSpPr>
        <p:spPr bwMode="auto">
          <a:xfrm>
            <a:off x="6674643" y="3014817"/>
            <a:ext cx="383542" cy="414183"/>
          </a:xfrm>
          <a:prstGeom prst="can">
            <a:avLst/>
          </a:prstGeom>
          <a:solidFill>
            <a:schemeClr val="accent5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96" name="Can 95"/>
          <p:cNvSpPr/>
          <p:nvPr/>
        </p:nvSpPr>
        <p:spPr bwMode="auto">
          <a:xfrm>
            <a:off x="7124699" y="3014817"/>
            <a:ext cx="383542" cy="414183"/>
          </a:xfrm>
          <a:prstGeom prst="can">
            <a:avLst/>
          </a:prstGeom>
          <a:solidFill>
            <a:schemeClr val="bg2">
              <a:lumMod val="50000"/>
            </a:schemeClr>
          </a:solidFill>
          <a:ln w="25400" cap="flat" cmpd="sng" algn="ctr">
            <a:noFill/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97" name="Rectangle 96"/>
          <p:cNvSpPr/>
          <p:nvPr/>
        </p:nvSpPr>
        <p:spPr bwMode="auto">
          <a:xfrm>
            <a:off x="4751482" y="2143125"/>
            <a:ext cx="2821052" cy="1350169"/>
          </a:xfrm>
          <a:prstGeom prst="rect">
            <a:avLst/>
          </a:prstGeom>
          <a:noFill/>
          <a:ln w="76200" cap="flat" cmpd="sng" algn="ctr">
            <a:solidFill>
              <a:srgbClr val="0070C0"/>
            </a:solidFill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algn="ctr"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363" dirty="0">
                <a:solidFill>
                  <a:srgbClr val="000000"/>
                </a:solidFill>
                <a:latin typeface="Vista Sans OT Reg" pitchFamily="-65" charset="0"/>
                <a:ea typeface="ヒラギノ角ゴ ProN W3" pitchFamily="-65" charset="-128"/>
                <a:cs typeface="ヒラギノ角ゴ ProN W3" pitchFamily="-65" charset="-128"/>
                <a:sym typeface="Vista Sans OT Reg" pitchFamily="-65" charset="0"/>
              </a:rPr>
              <a:t>HOST</a:t>
            </a:r>
          </a:p>
        </p:txBody>
      </p:sp>
      <p:sp>
        <p:nvSpPr>
          <p:cNvPr id="98" name="Rectangle 97"/>
          <p:cNvSpPr/>
          <p:nvPr/>
        </p:nvSpPr>
        <p:spPr bwMode="auto">
          <a:xfrm>
            <a:off x="4679315" y="1494080"/>
            <a:ext cx="2957513" cy="3034022"/>
          </a:xfrm>
          <a:prstGeom prst="rect">
            <a:avLst/>
          </a:prstGeom>
          <a:noFill/>
          <a:ln w="76200" cap="flat" cmpd="sng" algn="ctr">
            <a:solidFill>
              <a:srgbClr val="C00000"/>
            </a:solidFill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algn="ctr"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363" dirty="0">
                <a:solidFill>
                  <a:srgbClr val="000000"/>
                </a:solidFill>
                <a:latin typeface="Vista Sans OT Reg" pitchFamily="-65" charset="0"/>
                <a:ea typeface="ヒラギノ角ゴ ProN W3" pitchFamily="-65" charset="-128"/>
                <a:cs typeface="ヒラギノ角ゴ ProN W3" pitchFamily="-65" charset="-128"/>
                <a:sym typeface="Vista Sans OT Reg" pitchFamily="-65" charset="0"/>
              </a:rPr>
              <a:t>RACKS</a:t>
            </a:r>
          </a:p>
        </p:txBody>
      </p:sp>
      <p:sp>
        <p:nvSpPr>
          <p:cNvPr id="99" name="Rectangle 98"/>
          <p:cNvSpPr/>
          <p:nvPr/>
        </p:nvSpPr>
        <p:spPr bwMode="auto">
          <a:xfrm>
            <a:off x="4550728" y="1153644"/>
            <a:ext cx="3152616" cy="4589931"/>
          </a:xfrm>
          <a:prstGeom prst="rect">
            <a:avLst/>
          </a:prstGeom>
          <a:noFill/>
          <a:ln w="76200" cap="flat" cmpd="sng" algn="ctr">
            <a:solidFill>
              <a:srgbClr val="00B050"/>
            </a:solidFill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algn="ctr"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363" dirty="0">
                <a:solidFill>
                  <a:srgbClr val="000000"/>
                </a:solidFill>
                <a:latin typeface="Vista Sans OT Reg" pitchFamily="-65" charset="0"/>
                <a:ea typeface="ヒラギノ角ゴ ProN W3" pitchFamily="-65" charset="-128"/>
                <a:cs typeface="ヒラギノ角ゴ ProN W3" pitchFamily="-65" charset="-128"/>
                <a:sym typeface="Vista Sans OT Reg" pitchFamily="-65" charset="0"/>
              </a:rPr>
              <a:t>DATACENTER</a:t>
            </a:r>
          </a:p>
        </p:txBody>
      </p:sp>
      <p:cxnSp>
        <p:nvCxnSpPr>
          <p:cNvPr id="100" name="Straight Connector 99"/>
          <p:cNvCxnSpPr/>
          <p:nvPr/>
        </p:nvCxnSpPr>
        <p:spPr bwMode="auto">
          <a:xfrm>
            <a:off x="6158071" y="3621881"/>
            <a:ext cx="0" cy="642938"/>
          </a:xfrm>
          <a:prstGeom prst="line">
            <a:avLst/>
          </a:prstGeom>
          <a:solidFill>
            <a:srgbClr val="F0C423"/>
          </a:solidFill>
          <a:ln w="127000" cap="flat" cmpd="sng" algn="ctr">
            <a:solidFill>
              <a:srgbClr val="0070C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101" name="Straight Connector 100"/>
          <p:cNvCxnSpPr/>
          <p:nvPr/>
        </p:nvCxnSpPr>
        <p:spPr bwMode="auto">
          <a:xfrm>
            <a:off x="6158071" y="4515237"/>
            <a:ext cx="0" cy="1035457"/>
          </a:xfrm>
          <a:prstGeom prst="line">
            <a:avLst/>
          </a:prstGeom>
          <a:solidFill>
            <a:srgbClr val="F0C423"/>
          </a:solidFill>
          <a:ln w="127000" cap="flat" cmpd="sng" algn="ctr">
            <a:solidFill>
              <a:srgbClr val="C000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sp>
        <p:nvSpPr>
          <p:cNvPr id="102" name="Can 101"/>
          <p:cNvSpPr/>
          <p:nvPr/>
        </p:nvSpPr>
        <p:spPr bwMode="auto">
          <a:xfrm>
            <a:off x="8400683" y="2564761"/>
            <a:ext cx="383542" cy="414183"/>
          </a:xfrm>
          <a:prstGeom prst="can">
            <a:avLst/>
          </a:prstGeom>
          <a:solidFill>
            <a:schemeClr val="accent5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103" name="Can 102"/>
          <p:cNvSpPr/>
          <p:nvPr/>
        </p:nvSpPr>
        <p:spPr bwMode="auto">
          <a:xfrm>
            <a:off x="8860630" y="2564761"/>
            <a:ext cx="383542" cy="414183"/>
          </a:xfrm>
          <a:prstGeom prst="can">
            <a:avLst/>
          </a:prstGeom>
          <a:solidFill>
            <a:schemeClr val="accent5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104" name="Can 103"/>
          <p:cNvSpPr/>
          <p:nvPr/>
        </p:nvSpPr>
        <p:spPr bwMode="auto">
          <a:xfrm>
            <a:off x="9310687" y="2564761"/>
            <a:ext cx="383542" cy="414183"/>
          </a:xfrm>
          <a:prstGeom prst="can">
            <a:avLst/>
          </a:prstGeom>
          <a:solidFill>
            <a:schemeClr val="accent5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105" name="Can 104"/>
          <p:cNvSpPr/>
          <p:nvPr/>
        </p:nvSpPr>
        <p:spPr bwMode="auto">
          <a:xfrm>
            <a:off x="9760743" y="2564761"/>
            <a:ext cx="383542" cy="414183"/>
          </a:xfrm>
          <a:prstGeom prst="can">
            <a:avLst/>
          </a:prstGeom>
          <a:solidFill>
            <a:schemeClr val="accent5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106" name="Can 105"/>
          <p:cNvSpPr/>
          <p:nvPr/>
        </p:nvSpPr>
        <p:spPr bwMode="auto">
          <a:xfrm>
            <a:off x="10210799" y="2564761"/>
            <a:ext cx="383542" cy="414183"/>
          </a:xfrm>
          <a:prstGeom prst="can">
            <a:avLst/>
          </a:prstGeom>
          <a:solidFill>
            <a:schemeClr val="accent5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107" name="Can 106"/>
          <p:cNvSpPr/>
          <p:nvPr/>
        </p:nvSpPr>
        <p:spPr bwMode="auto">
          <a:xfrm>
            <a:off x="10660855" y="2564761"/>
            <a:ext cx="383542" cy="414183"/>
          </a:xfrm>
          <a:prstGeom prst="can">
            <a:avLst/>
          </a:prstGeom>
          <a:solidFill>
            <a:schemeClr val="bg2">
              <a:lumMod val="50000"/>
            </a:schemeClr>
          </a:solidFill>
          <a:ln w="25400" cap="flat" cmpd="sng" algn="ctr">
            <a:noFill/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108" name="Can 107"/>
          <p:cNvSpPr/>
          <p:nvPr/>
        </p:nvSpPr>
        <p:spPr bwMode="auto">
          <a:xfrm>
            <a:off x="8400683" y="3014817"/>
            <a:ext cx="383542" cy="414183"/>
          </a:xfrm>
          <a:prstGeom prst="can">
            <a:avLst/>
          </a:prstGeom>
          <a:solidFill>
            <a:schemeClr val="accent5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109" name="Can 108"/>
          <p:cNvSpPr/>
          <p:nvPr/>
        </p:nvSpPr>
        <p:spPr bwMode="auto">
          <a:xfrm>
            <a:off x="8860630" y="3014817"/>
            <a:ext cx="383542" cy="414183"/>
          </a:xfrm>
          <a:prstGeom prst="can">
            <a:avLst/>
          </a:prstGeom>
          <a:solidFill>
            <a:schemeClr val="accent5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110" name="Can 109"/>
          <p:cNvSpPr/>
          <p:nvPr/>
        </p:nvSpPr>
        <p:spPr bwMode="auto">
          <a:xfrm>
            <a:off x="9310687" y="3014817"/>
            <a:ext cx="383542" cy="414183"/>
          </a:xfrm>
          <a:prstGeom prst="can">
            <a:avLst/>
          </a:prstGeom>
          <a:solidFill>
            <a:schemeClr val="accent5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111" name="Can 110"/>
          <p:cNvSpPr/>
          <p:nvPr/>
        </p:nvSpPr>
        <p:spPr bwMode="auto">
          <a:xfrm>
            <a:off x="9760743" y="3014817"/>
            <a:ext cx="383542" cy="414183"/>
          </a:xfrm>
          <a:prstGeom prst="can">
            <a:avLst/>
          </a:prstGeom>
          <a:solidFill>
            <a:schemeClr val="accent5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112" name="Can 111"/>
          <p:cNvSpPr/>
          <p:nvPr/>
        </p:nvSpPr>
        <p:spPr bwMode="auto">
          <a:xfrm>
            <a:off x="10210799" y="3014817"/>
            <a:ext cx="383542" cy="414183"/>
          </a:xfrm>
          <a:prstGeom prst="can">
            <a:avLst/>
          </a:prstGeom>
          <a:solidFill>
            <a:schemeClr val="accent5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113" name="Can 112"/>
          <p:cNvSpPr/>
          <p:nvPr/>
        </p:nvSpPr>
        <p:spPr bwMode="auto">
          <a:xfrm>
            <a:off x="10660855" y="3014817"/>
            <a:ext cx="383542" cy="414183"/>
          </a:xfrm>
          <a:prstGeom prst="can">
            <a:avLst/>
          </a:prstGeom>
          <a:solidFill>
            <a:schemeClr val="bg2">
              <a:lumMod val="50000"/>
            </a:schemeClr>
          </a:solidFill>
          <a:ln w="25400" cap="flat" cmpd="sng" algn="ctr">
            <a:noFill/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114" name="Rectangle 113"/>
          <p:cNvSpPr/>
          <p:nvPr/>
        </p:nvSpPr>
        <p:spPr bwMode="auto">
          <a:xfrm>
            <a:off x="8287639" y="2143125"/>
            <a:ext cx="2821052" cy="1350169"/>
          </a:xfrm>
          <a:prstGeom prst="rect">
            <a:avLst/>
          </a:prstGeom>
          <a:noFill/>
          <a:ln w="76200" cap="flat" cmpd="sng" algn="ctr">
            <a:solidFill>
              <a:srgbClr val="0070C0"/>
            </a:solidFill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algn="ctr"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363" dirty="0">
                <a:solidFill>
                  <a:srgbClr val="000000"/>
                </a:solidFill>
                <a:latin typeface="Vista Sans OT Reg" pitchFamily="-65" charset="0"/>
                <a:ea typeface="ヒラギノ角ゴ ProN W3" pitchFamily="-65" charset="-128"/>
                <a:cs typeface="ヒラギノ角ゴ ProN W3" pitchFamily="-65" charset="-128"/>
                <a:sym typeface="Vista Sans OT Reg" pitchFamily="-65" charset="0"/>
              </a:rPr>
              <a:t>HOST</a:t>
            </a:r>
          </a:p>
        </p:txBody>
      </p:sp>
      <p:sp>
        <p:nvSpPr>
          <p:cNvPr id="115" name="Rectangle 114"/>
          <p:cNvSpPr/>
          <p:nvPr/>
        </p:nvSpPr>
        <p:spPr bwMode="auto">
          <a:xfrm>
            <a:off x="8215471" y="1494080"/>
            <a:ext cx="2957513" cy="3034022"/>
          </a:xfrm>
          <a:prstGeom prst="rect">
            <a:avLst/>
          </a:prstGeom>
          <a:noFill/>
          <a:ln w="76200" cap="flat" cmpd="sng" algn="ctr">
            <a:solidFill>
              <a:srgbClr val="C00000"/>
            </a:solidFill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algn="ctr"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363" dirty="0">
                <a:solidFill>
                  <a:srgbClr val="000000"/>
                </a:solidFill>
                <a:latin typeface="Vista Sans OT Reg" pitchFamily="-65" charset="0"/>
                <a:ea typeface="ヒラギノ角ゴ ProN W3" pitchFamily="-65" charset="-128"/>
                <a:cs typeface="ヒラギノ角ゴ ProN W3" pitchFamily="-65" charset="-128"/>
                <a:sym typeface="Vista Sans OT Reg" pitchFamily="-65" charset="0"/>
              </a:rPr>
              <a:t>RACKS</a:t>
            </a:r>
          </a:p>
        </p:txBody>
      </p:sp>
      <p:sp>
        <p:nvSpPr>
          <p:cNvPr id="116" name="Rectangle 115"/>
          <p:cNvSpPr/>
          <p:nvPr/>
        </p:nvSpPr>
        <p:spPr bwMode="auto">
          <a:xfrm>
            <a:off x="8086884" y="1153644"/>
            <a:ext cx="3152616" cy="4589931"/>
          </a:xfrm>
          <a:prstGeom prst="rect">
            <a:avLst/>
          </a:prstGeom>
          <a:noFill/>
          <a:ln w="76200" cap="flat" cmpd="sng" algn="ctr">
            <a:solidFill>
              <a:srgbClr val="00B050"/>
            </a:solidFill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algn="ctr"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363" dirty="0">
                <a:solidFill>
                  <a:srgbClr val="000000"/>
                </a:solidFill>
                <a:latin typeface="Vista Sans OT Reg" pitchFamily="-65" charset="0"/>
                <a:ea typeface="ヒラギノ角ゴ ProN W3" pitchFamily="-65" charset="-128"/>
                <a:cs typeface="ヒラギノ角ゴ ProN W3" pitchFamily="-65" charset="-128"/>
                <a:sym typeface="Vista Sans OT Reg" pitchFamily="-65" charset="0"/>
              </a:rPr>
              <a:t>DATACENTER</a:t>
            </a:r>
          </a:p>
        </p:txBody>
      </p:sp>
      <p:cxnSp>
        <p:nvCxnSpPr>
          <p:cNvPr id="117" name="Straight Connector 116"/>
          <p:cNvCxnSpPr/>
          <p:nvPr/>
        </p:nvCxnSpPr>
        <p:spPr bwMode="auto">
          <a:xfrm>
            <a:off x="9694228" y="3621881"/>
            <a:ext cx="0" cy="578644"/>
          </a:xfrm>
          <a:prstGeom prst="line">
            <a:avLst/>
          </a:prstGeom>
          <a:solidFill>
            <a:srgbClr val="F0C423"/>
          </a:solidFill>
          <a:ln w="127000" cap="flat" cmpd="sng" algn="ctr">
            <a:solidFill>
              <a:srgbClr val="0070C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118" name="Straight Connector 117"/>
          <p:cNvCxnSpPr/>
          <p:nvPr/>
        </p:nvCxnSpPr>
        <p:spPr bwMode="auto">
          <a:xfrm>
            <a:off x="9694228" y="4534863"/>
            <a:ext cx="0" cy="931913"/>
          </a:xfrm>
          <a:prstGeom prst="line">
            <a:avLst/>
          </a:prstGeom>
          <a:solidFill>
            <a:srgbClr val="F0C423"/>
          </a:solidFill>
          <a:ln w="127000" cap="flat" cmpd="sng" algn="ctr">
            <a:solidFill>
              <a:srgbClr val="C000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sp>
        <p:nvSpPr>
          <p:cNvPr id="12288" name="Multiply 12287"/>
          <p:cNvSpPr/>
          <p:nvPr/>
        </p:nvSpPr>
        <p:spPr bwMode="auto">
          <a:xfrm>
            <a:off x="6608128" y="2593181"/>
            <a:ext cx="516571" cy="514350"/>
          </a:xfrm>
          <a:prstGeom prst="mathMultiply">
            <a:avLst/>
          </a:prstGeom>
          <a:solidFill>
            <a:srgbClr val="FF0000"/>
          </a:solidFill>
          <a:ln w="25400" cap="flat" cmpd="sng" algn="ctr">
            <a:solidFill>
              <a:srgbClr val="FF0000"/>
            </a:solidFill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131" name="Multiply 130"/>
          <p:cNvSpPr/>
          <p:nvPr/>
        </p:nvSpPr>
        <p:spPr bwMode="auto">
          <a:xfrm>
            <a:off x="5259068" y="2978944"/>
            <a:ext cx="516571" cy="514350"/>
          </a:xfrm>
          <a:prstGeom prst="mathMultiply">
            <a:avLst/>
          </a:prstGeom>
          <a:solidFill>
            <a:srgbClr val="FF0000"/>
          </a:solidFill>
          <a:ln w="25400" cap="flat" cmpd="sng" algn="ctr">
            <a:solidFill>
              <a:srgbClr val="FF0000"/>
            </a:solidFill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132" name="Multiply 131"/>
          <p:cNvSpPr/>
          <p:nvPr/>
        </p:nvSpPr>
        <p:spPr bwMode="auto">
          <a:xfrm>
            <a:off x="7058185" y="2978944"/>
            <a:ext cx="516571" cy="514350"/>
          </a:xfrm>
          <a:prstGeom prst="mathMultiply">
            <a:avLst/>
          </a:prstGeom>
          <a:solidFill>
            <a:srgbClr val="FF0000"/>
          </a:solidFill>
          <a:ln w="25400" cap="flat" cmpd="sng" algn="ctr">
            <a:solidFill>
              <a:srgbClr val="FF0000"/>
            </a:solidFill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133" name="Multiply 132"/>
          <p:cNvSpPr/>
          <p:nvPr/>
        </p:nvSpPr>
        <p:spPr bwMode="auto">
          <a:xfrm>
            <a:off x="3845719" y="1950244"/>
            <a:ext cx="4629149" cy="1714500"/>
          </a:xfrm>
          <a:prstGeom prst="mathMultiply">
            <a:avLst/>
          </a:prstGeom>
          <a:solidFill>
            <a:srgbClr val="FF0000">
              <a:alpha val="69020"/>
            </a:srgbClr>
          </a:solidFill>
          <a:ln w="25400" cap="flat" cmpd="sng" algn="ctr">
            <a:solidFill>
              <a:srgbClr val="FF0000"/>
            </a:solidFill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134" name="Multiply 133"/>
          <p:cNvSpPr/>
          <p:nvPr/>
        </p:nvSpPr>
        <p:spPr bwMode="auto">
          <a:xfrm>
            <a:off x="1721804" y="2528888"/>
            <a:ext cx="516571" cy="514350"/>
          </a:xfrm>
          <a:prstGeom prst="mathMultiply">
            <a:avLst/>
          </a:prstGeom>
          <a:solidFill>
            <a:srgbClr val="FF0000"/>
          </a:solidFill>
          <a:ln w="25400" cap="flat" cmpd="sng" algn="ctr">
            <a:solidFill>
              <a:srgbClr val="FF0000"/>
            </a:solidFill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135" name="Multiply 134"/>
          <p:cNvSpPr/>
          <p:nvPr/>
        </p:nvSpPr>
        <p:spPr bwMode="auto">
          <a:xfrm>
            <a:off x="2174081" y="2978944"/>
            <a:ext cx="516571" cy="514350"/>
          </a:xfrm>
          <a:prstGeom prst="mathMultiply">
            <a:avLst/>
          </a:prstGeom>
          <a:solidFill>
            <a:srgbClr val="FF0000"/>
          </a:solidFill>
          <a:ln w="25400" cap="flat" cmpd="sng" algn="ctr">
            <a:solidFill>
              <a:srgbClr val="FF0000"/>
            </a:solidFill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136" name="Multiply 135"/>
          <p:cNvSpPr/>
          <p:nvPr/>
        </p:nvSpPr>
        <p:spPr bwMode="auto">
          <a:xfrm>
            <a:off x="3522029" y="2528888"/>
            <a:ext cx="516571" cy="514350"/>
          </a:xfrm>
          <a:prstGeom prst="mathMultiply">
            <a:avLst/>
          </a:prstGeom>
          <a:solidFill>
            <a:srgbClr val="FF0000"/>
          </a:solidFill>
          <a:ln w="25400" cap="flat" cmpd="sng" algn="ctr">
            <a:solidFill>
              <a:srgbClr val="FF0000"/>
            </a:solidFill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137" name="Multiply 136"/>
          <p:cNvSpPr/>
          <p:nvPr/>
        </p:nvSpPr>
        <p:spPr bwMode="auto">
          <a:xfrm>
            <a:off x="8346281" y="2528888"/>
            <a:ext cx="516571" cy="514350"/>
          </a:xfrm>
          <a:prstGeom prst="mathMultiply">
            <a:avLst/>
          </a:prstGeom>
          <a:solidFill>
            <a:srgbClr val="FF0000"/>
          </a:solidFill>
          <a:ln w="25400" cap="flat" cmpd="sng" algn="ctr">
            <a:solidFill>
              <a:srgbClr val="FF0000"/>
            </a:solidFill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138" name="Multiply 137"/>
          <p:cNvSpPr/>
          <p:nvPr/>
        </p:nvSpPr>
        <p:spPr bwMode="auto">
          <a:xfrm>
            <a:off x="9310687" y="2528888"/>
            <a:ext cx="516571" cy="514350"/>
          </a:xfrm>
          <a:prstGeom prst="mathMultiply">
            <a:avLst/>
          </a:prstGeom>
          <a:solidFill>
            <a:srgbClr val="FF0000"/>
          </a:solidFill>
          <a:ln w="25400" cap="flat" cmpd="sng" algn="ctr">
            <a:solidFill>
              <a:srgbClr val="FF0000"/>
            </a:solidFill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139" name="Multiply 138"/>
          <p:cNvSpPr/>
          <p:nvPr/>
        </p:nvSpPr>
        <p:spPr bwMode="auto">
          <a:xfrm>
            <a:off x="10146506" y="2978944"/>
            <a:ext cx="516571" cy="514350"/>
          </a:xfrm>
          <a:prstGeom prst="mathMultiply">
            <a:avLst/>
          </a:prstGeom>
          <a:solidFill>
            <a:srgbClr val="FF0000"/>
          </a:solidFill>
          <a:ln w="25400" cap="flat" cmpd="sng" algn="ctr">
            <a:solidFill>
              <a:srgbClr val="FF0000"/>
            </a:solidFill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140" name="Multiply 139"/>
          <p:cNvSpPr/>
          <p:nvPr/>
        </p:nvSpPr>
        <p:spPr bwMode="auto">
          <a:xfrm>
            <a:off x="309564" y="1950244"/>
            <a:ext cx="4629149" cy="1714500"/>
          </a:xfrm>
          <a:prstGeom prst="mathMultiply">
            <a:avLst/>
          </a:prstGeom>
          <a:solidFill>
            <a:srgbClr val="FF0000">
              <a:alpha val="69020"/>
            </a:srgbClr>
          </a:solidFill>
          <a:ln w="25400" cap="flat" cmpd="sng" algn="ctr">
            <a:solidFill>
              <a:srgbClr val="FF0000"/>
            </a:solidFill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141" name="Multiply 140"/>
          <p:cNvSpPr/>
          <p:nvPr/>
        </p:nvSpPr>
        <p:spPr bwMode="auto">
          <a:xfrm>
            <a:off x="7381876" y="1971675"/>
            <a:ext cx="4629149" cy="1714500"/>
          </a:xfrm>
          <a:prstGeom prst="mathMultiply">
            <a:avLst/>
          </a:prstGeom>
          <a:solidFill>
            <a:srgbClr val="FF0000">
              <a:alpha val="69020"/>
            </a:srgbClr>
          </a:solidFill>
          <a:ln w="25400" cap="flat" cmpd="sng" algn="ctr">
            <a:solidFill>
              <a:srgbClr val="FF0000"/>
            </a:solidFill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12294" name="TextBox 12293"/>
          <p:cNvSpPr txBox="1"/>
          <p:nvPr/>
        </p:nvSpPr>
        <p:spPr>
          <a:xfrm>
            <a:off x="6546056" y="3493294"/>
            <a:ext cx="739305" cy="6117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375" b="1" dirty="0">
                <a:solidFill>
                  <a:srgbClr val="0070C0"/>
                </a:solidFill>
              </a:rPr>
              <a:t>1.2</a:t>
            </a:r>
          </a:p>
        </p:txBody>
      </p:sp>
      <p:sp>
        <p:nvSpPr>
          <p:cNvPr id="149" name="TextBox 148"/>
          <p:cNvSpPr txBox="1"/>
          <p:nvPr/>
        </p:nvSpPr>
        <p:spPr>
          <a:xfrm>
            <a:off x="5517357" y="5952209"/>
            <a:ext cx="1797287" cy="5598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38" b="1" dirty="0">
                <a:solidFill>
                  <a:srgbClr val="0070C0"/>
                </a:solidFill>
              </a:rPr>
              <a:t>*  3  =  3.6</a:t>
            </a:r>
          </a:p>
        </p:txBody>
      </p:sp>
      <p:sp>
        <p:nvSpPr>
          <p:cNvPr id="151" name="TextBox 150"/>
          <p:cNvSpPr txBox="1"/>
          <p:nvPr/>
        </p:nvSpPr>
        <p:spPr>
          <a:xfrm>
            <a:off x="2238375" y="5952209"/>
            <a:ext cx="2102179" cy="5598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38" b="1" dirty="0">
                <a:solidFill>
                  <a:srgbClr val="0070C0"/>
                </a:solidFill>
              </a:rPr>
              <a:t>Replication:</a:t>
            </a:r>
          </a:p>
        </p:txBody>
      </p:sp>
      <p:sp>
        <p:nvSpPr>
          <p:cNvPr id="152" name="Slide Number Placeholder 1"/>
          <p:cNvSpPr txBox="1">
            <a:spLocks/>
          </p:cNvSpPr>
          <p:nvPr/>
        </p:nvSpPr>
        <p:spPr>
          <a:xfrm>
            <a:off x="8359676" y="6355706"/>
            <a:ext cx="2468613" cy="365670"/>
          </a:xfrm>
          <a:prstGeom prst="rect">
            <a:avLst/>
          </a:prstGeom>
        </p:spPr>
        <p:txBody>
          <a:bodyPr vert="horz" lIns="77153" tIns="38576" rIns="77153" bIns="38576" rtlCol="0" anchor="ctr"/>
          <a:lstStyle>
            <a:defPPr>
              <a:defRPr lang="en-US"/>
            </a:defPPr>
            <a:lvl1pPr algn="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Vista Sans OT Reg" pitchFamily="-65" charset="0"/>
                <a:ea typeface="ヒラギノ角ゴ ProN W3" pitchFamily="-65" charset="-128"/>
                <a:cs typeface="ヒラギノ角ゴ ProN W3" pitchFamily="-65" charset="-128"/>
                <a:sym typeface="Vista Sans OT Reg" pitchFamily="-65" charset="0"/>
              </a:defRPr>
            </a:lvl1pPr>
            <a:lvl2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ern="1200">
                <a:solidFill>
                  <a:srgbClr val="000000"/>
                </a:solidFill>
                <a:latin typeface="Vista Sans OT Reg" pitchFamily="-65" charset="0"/>
                <a:ea typeface="ヒラギノ角ゴ ProN W3" pitchFamily="-65" charset="-128"/>
                <a:cs typeface="ヒラギノ角ゴ ProN W3" pitchFamily="-65" charset="-128"/>
                <a:sym typeface="Vista Sans OT Reg" pitchFamily="-65" charset="0"/>
              </a:defRPr>
            </a:lvl2pPr>
            <a:lvl3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ern="1200">
                <a:solidFill>
                  <a:srgbClr val="000000"/>
                </a:solidFill>
                <a:latin typeface="Vista Sans OT Reg" pitchFamily="-65" charset="0"/>
                <a:ea typeface="ヒラギノ角ゴ ProN W3" pitchFamily="-65" charset="-128"/>
                <a:cs typeface="ヒラギノ角ゴ ProN W3" pitchFamily="-65" charset="-128"/>
                <a:sym typeface="Vista Sans OT Reg" pitchFamily="-65" charset="0"/>
              </a:defRPr>
            </a:lvl3pPr>
            <a:lvl4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ern="1200">
                <a:solidFill>
                  <a:srgbClr val="000000"/>
                </a:solidFill>
                <a:latin typeface="Vista Sans OT Reg" pitchFamily="-65" charset="0"/>
                <a:ea typeface="ヒラギノ角ゴ ProN W3" pitchFamily="-65" charset="-128"/>
                <a:cs typeface="ヒラギノ角ゴ ProN W3" pitchFamily="-65" charset="-128"/>
                <a:sym typeface="Vista Sans OT Reg" pitchFamily="-65" charset="0"/>
              </a:defRPr>
            </a:lvl4pPr>
            <a:lvl5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ern="1200">
                <a:solidFill>
                  <a:srgbClr val="000000"/>
                </a:solidFill>
                <a:latin typeface="Vista Sans OT Reg" pitchFamily="-65" charset="0"/>
                <a:ea typeface="ヒラギノ角ゴ ProN W3" pitchFamily="-65" charset="-128"/>
                <a:cs typeface="ヒラギノ角ゴ ProN W3" pitchFamily="-65" charset="-128"/>
                <a:sym typeface="Vista Sans OT Reg" pitchFamily="-65" charset="0"/>
              </a:defRPr>
            </a:lvl5pPr>
            <a:lvl6pPr marL="2286000" algn="l" defTabSz="457200" rtl="0" eaLnBrk="1" latinLnBrk="0" hangingPunct="1">
              <a:defRPr kern="1200">
                <a:solidFill>
                  <a:srgbClr val="000000"/>
                </a:solidFill>
                <a:latin typeface="Vista Sans OT Reg" pitchFamily="-65" charset="0"/>
                <a:ea typeface="ヒラギノ角ゴ ProN W3" pitchFamily="-65" charset="-128"/>
                <a:cs typeface="ヒラギノ角ゴ ProN W3" pitchFamily="-65" charset="-128"/>
                <a:sym typeface="Vista Sans OT Reg" pitchFamily="-65" charset="0"/>
              </a:defRPr>
            </a:lvl6pPr>
            <a:lvl7pPr marL="2743200" algn="l" defTabSz="457200" rtl="0" eaLnBrk="1" latinLnBrk="0" hangingPunct="1">
              <a:defRPr kern="1200">
                <a:solidFill>
                  <a:srgbClr val="000000"/>
                </a:solidFill>
                <a:latin typeface="Vista Sans OT Reg" pitchFamily="-65" charset="0"/>
                <a:ea typeface="ヒラギノ角ゴ ProN W3" pitchFamily="-65" charset="-128"/>
                <a:cs typeface="ヒラギノ角ゴ ProN W3" pitchFamily="-65" charset="-128"/>
                <a:sym typeface="Vista Sans OT Reg" pitchFamily="-65" charset="0"/>
              </a:defRPr>
            </a:lvl7pPr>
            <a:lvl8pPr marL="3200400" algn="l" defTabSz="457200" rtl="0" eaLnBrk="1" latinLnBrk="0" hangingPunct="1">
              <a:defRPr kern="1200">
                <a:solidFill>
                  <a:srgbClr val="000000"/>
                </a:solidFill>
                <a:latin typeface="Vista Sans OT Reg" pitchFamily="-65" charset="0"/>
                <a:ea typeface="ヒラギノ角ゴ ProN W3" pitchFamily="-65" charset="-128"/>
                <a:cs typeface="ヒラギノ角ゴ ProN W3" pitchFamily="-65" charset="-128"/>
                <a:sym typeface="Vista Sans OT Reg" pitchFamily="-65" charset="0"/>
              </a:defRPr>
            </a:lvl8pPr>
            <a:lvl9pPr marL="3657600" algn="l" defTabSz="457200" rtl="0" eaLnBrk="1" latinLnBrk="0" hangingPunct="1">
              <a:defRPr kern="1200">
                <a:solidFill>
                  <a:srgbClr val="000000"/>
                </a:solidFill>
                <a:latin typeface="Vista Sans OT Reg" pitchFamily="-65" charset="0"/>
                <a:ea typeface="ヒラギノ角ゴ ProN W3" pitchFamily="-65" charset="-128"/>
                <a:cs typeface="ヒラギノ角ゴ ProN W3" pitchFamily="-65" charset="-128"/>
                <a:sym typeface="Vista Sans OT Reg" pitchFamily="-65" charset="0"/>
              </a:defRPr>
            </a:lvl9pPr>
          </a:lstStyle>
          <a:p>
            <a:r>
              <a:rPr lang="en-US" sz="1688" dirty="0"/>
              <a:t>4</a:t>
            </a:r>
          </a:p>
        </p:txBody>
      </p:sp>
      <p:sp>
        <p:nvSpPr>
          <p:cNvPr id="74" name="Multiply 73"/>
          <p:cNvSpPr/>
          <p:nvPr/>
        </p:nvSpPr>
        <p:spPr bwMode="auto">
          <a:xfrm>
            <a:off x="7060406" y="2978944"/>
            <a:ext cx="516571" cy="514350"/>
          </a:xfrm>
          <a:prstGeom prst="mathMultiply">
            <a:avLst/>
          </a:prstGeom>
          <a:solidFill>
            <a:srgbClr val="FF0000"/>
          </a:solidFill>
          <a:ln w="25400" cap="flat" cmpd="sng" algn="ctr">
            <a:solidFill>
              <a:srgbClr val="FF0000"/>
            </a:solidFill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75" name="Multiply 74"/>
          <p:cNvSpPr/>
          <p:nvPr/>
        </p:nvSpPr>
        <p:spPr bwMode="auto">
          <a:xfrm>
            <a:off x="5260181" y="2978944"/>
            <a:ext cx="516571" cy="514350"/>
          </a:xfrm>
          <a:prstGeom prst="mathMultiply">
            <a:avLst/>
          </a:prstGeom>
          <a:solidFill>
            <a:srgbClr val="FF0000"/>
          </a:solidFill>
          <a:ln w="25400" cap="flat" cmpd="sng" algn="ctr">
            <a:solidFill>
              <a:srgbClr val="FF0000"/>
            </a:solidFill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76" name="Multiply 75"/>
          <p:cNvSpPr/>
          <p:nvPr/>
        </p:nvSpPr>
        <p:spPr bwMode="auto">
          <a:xfrm>
            <a:off x="6608129" y="2593181"/>
            <a:ext cx="516571" cy="514350"/>
          </a:xfrm>
          <a:prstGeom prst="mathMultiply">
            <a:avLst/>
          </a:prstGeom>
          <a:solidFill>
            <a:srgbClr val="FF0000"/>
          </a:solidFill>
          <a:ln w="25400" cap="flat" cmpd="sng" algn="ctr">
            <a:solidFill>
              <a:srgbClr val="FF0000"/>
            </a:solidFill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77" name="Multiply 76"/>
          <p:cNvSpPr/>
          <p:nvPr/>
        </p:nvSpPr>
        <p:spPr bwMode="auto">
          <a:xfrm>
            <a:off x="3845719" y="1971675"/>
            <a:ext cx="4629149" cy="1714500"/>
          </a:xfrm>
          <a:prstGeom prst="mathMultiply">
            <a:avLst/>
          </a:prstGeom>
          <a:solidFill>
            <a:srgbClr val="FF0000">
              <a:alpha val="69020"/>
            </a:srgbClr>
          </a:solidFill>
          <a:ln w="25400" cap="flat" cmpd="sng" algn="ctr">
            <a:solidFill>
              <a:srgbClr val="FF0000"/>
            </a:solidFill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79" name="Multiply 78"/>
          <p:cNvSpPr/>
          <p:nvPr/>
        </p:nvSpPr>
        <p:spPr bwMode="auto">
          <a:xfrm>
            <a:off x="646971" y="-837369"/>
            <a:ext cx="3825743" cy="8471923"/>
          </a:xfrm>
          <a:prstGeom prst="mathMultiply">
            <a:avLst/>
          </a:prstGeom>
          <a:solidFill>
            <a:srgbClr val="FF0000">
              <a:alpha val="69020"/>
            </a:srgbClr>
          </a:solidFill>
          <a:ln w="25400" cap="flat" cmpd="sng" algn="ctr">
            <a:solidFill>
              <a:srgbClr val="FF0000"/>
            </a:solidFill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81" name="Multiply 80"/>
          <p:cNvSpPr/>
          <p:nvPr/>
        </p:nvSpPr>
        <p:spPr bwMode="auto">
          <a:xfrm>
            <a:off x="4263363" y="247503"/>
            <a:ext cx="3825743" cy="5591470"/>
          </a:xfrm>
          <a:prstGeom prst="mathMultiply">
            <a:avLst/>
          </a:prstGeom>
          <a:solidFill>
            <a:srgbClr val="FF0000">
              <a:alpha val="69020"/>
            </a:srgbClr>
          </a:solidFill>
          <a:ln w="25400" cap="flat" cmpd="sng" algn="ctr">
            <a:solidFill>
              <a:srgbClr val="FF0000"/>
            </a:solidFill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82" name="Multiply 81"/>
          <p:cNvSpPr/>
          <p:nvPr/>
        </p:nvSpPr>
        <p:spPr bwMode="auto">
          <a:xfrm>
            <a:off x="775559" y="247503"/>
            <a:ext cx="3825743" cy="5591470"/>
          </a:xfrm>
          <a:prstGeom prst="mathMultiply">
            <a:avLst/>
          </a:prstGeom>
          <a:solidFill>
            <a:srgbClr val="FF0000">
              <a:alpha val="69020"/>
            </a:srgbClr>
          </a:solidFill>
          <a:ln w="25400" cap="flat" cmpd="sng" algn="ctr">
            <a:solidFill>
              <a:srgbClr val="FF0000"/>
            </a:solidFill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83" name="Multiply 82"/>
          <p:cNvSpPr/>
          <p:nvPr/>
        </p:nvSpPr>
        <p:spPr bwMode="auto">
          <a:xfrm>
            <a:off x="7847872" y="247503"/>
            <a:ext cx="3825743" cy="5591470"/>
          </a:xfrm>
          <a:prstGeom prst="mathMultiply">
            <a:avLst/>
          </a:prstGeom>
          <a:solidFill>
            <a:srgbClr val="FF0000">
              <a:alpha val="69020"/>
            </a:srgbClr>
          </a:solidFill>
          <a:ln w="25400" cap="flat" cmpd="sng" algn="ctr">
            <a:solidFill>
              <a:srgbClr val="FF0000"/>
            </a:solidFill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84" name="Multiply 83"/>
          <p:cNvSpPr/>
          <p:nvPr/>
        </p:nvSpPr>
        <p:spPr bwMode="auto">
          <a:xfrm>
            <a:off x="4231481" y="-837369"/>
            <a:ext cx="3825743" cy="8471923"/>
          </a:xfrm>
          <a:prstGeom prst="mathMultiply">
            <a:avLst/>
          </a:prstGeom>
          <a:solidFill>
            <a:srgbClr val="FF0000">
              <a:alpha val="69020"/>
            </a:srgbClr>
          </a:solidFill>
          <a:ln w="25400" cap="flat" cmpd="sng" algn="ctr">
            <a:solidFill>
              <a:srgbClr val="FF0000"/>
            </a:solidFill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119" name="Multiply 118"/>
          <p:cNvSpPr/>
          <p:nvPr/>
        </p:nvSpPr>
        <p:spPr bwMode="auto">
          <a:xfrm>
            <a:off x="7719285" y="-837369"/>
            <a:ext cx="3825743" cy="8471923"/>
          </a:xfrm>
          <a:prstGeom prst="mathMultiply">
            <a:avLst/>
          </a:prstGeom>
          <a:solidFill>
            <a:srgbClr val="FF0000">
              <a:alpha val="69020"/>
            </a:srgbClr>
          </a:solidFill>
          <a:ln w="25400" cap="flat" cmpd="sng" algn="ctr">
            <a:solidFill>
              <a:srgbClr val="FF0000"/>
            </a:solidFill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281988" y="407194"/>
            <a:ext cx="2187137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700" b="1" dirty="0">
                <a:solidFill>
                  <a:srgbClr val="0070C0"/>
                </a:solidFill>
              </a:rPr>
              <a:t>9 Disk failures</a:t>
            </a:r>
          </a:p>
        </p:txBody>
      </p:sp>
      <p:sp>
        <p:nvSpPr>
          <p:cNvPr id="120" name="TextBox 119"/>
          <p:cNvSpPr txBox="1"/>
          <p:nvPr/>
        </p:nvSpPr>
        <p:spPr>
          <a:xfrm>
            <a:off x="8274813" y="407194"/>
            <a:ext cx="2237857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700" b="1" dirty="0">
                <a:solidFill>
                  <a:srgbClr val="0070C0"/>
                </a:solidFill>
              </a:rPr>
              <a:t>3 Host failures</a:t>
            </a:r>
          </a:p>
        </p:txBody>
      </p:sp>
      <p:sp>
        <p:nvSpPr>
          <p:cNvPr id="121" name="TextBox 120"/>
          <p:cNvSpPr txBox="1"/>
          <p:nvPr/>
        </p:nvSpPr>
        <p:spPr>
          <a:xfrm>
            <a:off x="8281988" y="408992"/>
            <a:ext cx="2257669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700" b="1" dirty="0">
                <a:solidFill>
                  <a:srgbClr val="0070C0"/>
                </a:solidFill>
              </a:rPr>
              <a:t>3 Rack failures</a:t>
            </a:r>
          </a:p>
        </p:txBody>
      </p:sp>
      <p:sp>
        <p:nvSpPr>
          <p:cNvPr id="122" name="TextBox 121"/>
          <p:cNvSpPr txBox="1"/>
          <p:nvPr/>
        </p:nvSpPr>
        <p:spPr>
          <a:xfrm>
            <a:off x="8265779" y="408992"/>
            <a:ext cx="1980350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700" b="1" dirty="0">
                <a:solidFill>
                  <a:srgbClr val="0070C0"/>
                </a:solidFill>
              </a:rPr>
              <a:t>3 DC failures</a:t>
            </a:r>
          </a:p>
        </p:txBody>
      </p:sp>
    </p:spTree>
    <p:extLst>
      <p:ext uri="{BB962C8B-B14F-4D97-AF65-F5344CB8AC3E}">
        <p14:creationId xmlns:p14="http://schemas.microsoft.com/office/powerpoint/2010/main" val="2097004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>
                      <p:stCondLst>
                        <p:cond delay="indefinite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>
                      <p:stCondLst>
                        <p:cond delay="indefinite"/>
                      </p:stCondLst>
                      <p:childTnLst>
                        <p:par>
                          <p:cTn id="210" fill="hold">
                            <p:stCondLst>
                              <p:cond delay="0"/>
                            </p:stCondLst>
                            <p:childTnLst>
                              <p:par>
                                <p:cTn id="2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9" fill="hold">
                      <p:stCondLst>
                        <p:cond delay="indefinite"/>
                      </p:stCondLst>
                      <p:childTnLst>
                        <p:par>
                          <p:cTn id="220" fill="hold">
                            <p:stCondLst>
                              <p:cond delay="0"/>
                            </p:stCondLst>
                            <p:childTnLst>
                              <p:par>
                                <p:cTn id="2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7" fill="hold">
                      <p:stCondLst>
                        <p:cond delay="indefinite"/>
                      </p:stCondLst>
                      <p:childTnLst>
                        <p:par>
                          <p:cTn id="238" fill="hold">
                            <p:stCondLst>
                              <p:cond delay="0"/>
                            </p:stCondLst>
                            <p:childTnLst>
                              <p:par>
                                <p:cTn id="2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7" presetID="49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3906E-6 -3.4375E-6 L -0.16711 0.35411 " pathEditMode="relative" rAng="0" ptsTypes="AA">
                                      <p:cBhvr>
                                        <p:cTn id="248" dur="750" fill="hold"/>
                                        <p:tgtEl>
                                          <p:spTgt spid="122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362" y="176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9" fill="hold">
                      <p:stCondLst>
                        <p:cond delay="indefinite"/>
                      </p:stCondLst>
                      <p:childTnLst>
                        <p:par>
                          <p:cTn id="250" fill="hold">
                            <p:stCondLst>
                              <p:cond delay="0"/>
                            </p:stCondLst>
                            <p:childTnLst>
                              <p:par>
                                <p:cTn id="2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  <p:bldP spid="8" grpId="0" animBg="1"/>
      <p:bldP spid="9" grpId="0" animBg="1"/>
      <p:bldP spid="10" grpId="0" animBg="1"/>
      <p:bldP spid="11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5" grpId="0" animBg="1"/>
      <p:bldP spid="26" grpId="0" animBg="1"/>
      <p:bldP spid="27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93" grpId="0" animBg="1"/>
      <p:bldP spid="94" grpId="0" animBg="1"/>
      <p:bldP spid="95" grpId="0" animBg="1"/>
      <p:bldP spid="96" grpId="0" animBg="1"/>
      <p:bldP spid="97" grpId="0" animBg="1"/>
      <p:bldP spid="98" grpId="0" animBg="1"/>
      <p:bldP spid="99" grpId="0" animBg="1"/>
      <p:bldP spid="102" grpId="0" animBg="1"/>
      <p:bldP spid="103" grpId="0" animBg="1"/>
      <p:bldP spid="104" grpId="0" animBg="1"/>
      <p:bldP spid="105" grpId="0" animBg="1"/>
      <p:bldP spid="106" grpId="0" animBg="1"/>
      <p:bldP spid="107" grpId="0" animBg="1"/>
      <p:bldP spid="108" grpId="0" animBg="1"/>
      <p:bldP spid="109" grpId="0" animBg="1"/>
      <p:bldP spid="110" grpId="0" animBg="1"/>
      <p:bldP spid="111" grpId="0" animBg="1"/>
      <p:bldP spid="112" grpId="0" animBg="1"/>
      <p:bldP spid="113" grpId="0" animBg="1"/>
      <p:bldP spid="114" grpId="0" animBg="1"/>
      <p:bldP spid="115" grpId="0" animBg="1"/>
      <p:bldP spid="116" grpId="0" animBg="1"/>
      <p:bldP spid="12288" grpId="0" animBg="1"/>
      <p:bldP spid="12288" grpId="1" animBg="1"/>
      <p:bldP spid="131" grpId="0" animBg="1"/>
      <p:bldP spid="131" grpId="1" animBg="1"/>
      <p:bldP spid="132" grpId="0" animBg="1"/>
      <p:bldP spid="132" grpId="1" animBg="1"/>
      <p:bldP spid="133" grpId="0" animBg="1"/>
      <p:bldP spid="133" grpId="1" animBg="1"/>
      <p:bldP spid="134" grpId="0" animBg="1"/>
      <p:bldP spid="134" grpId="1" animBg="1"/>
      <p:bldP spid="134" grpId="2" animBg="1"/>
      <p:bldP spid="135" grpId="0" animBg="1"/>
      <p:bldP spid="135" grpId="1" animBg="1"/>
      <p:bldP spid="135" grpId="2" animBg="1"/>
      <p:bldP spid="136" grpId="0" animBg="1"/>
      <p:bldP spid="136" grpId="1" animBg="1"/>
      <p:bldP spid="136" grpId="2" animBg="1"/>
      <p:bldP spid="137" grpId="0" animBg="1"/>
      <p:bldP spid="137" grpId="1" animBg="1"/>
      <p:bldP spid="138" grpId="0" animBg="1"/>
      <p:bldP spid="138" grpId="1" animBg="1"/>
      <p:bldP spid="139" grpId="0" animBg="1"/>
      <p:bldP spid="139" grpId="1" animBg="1"/>
      <p:bldP spid="140" grpId="0" animBg="1"/>
      <p:bldP spid="140" grpId="1" animBg="1"/>
      <p:bldP spid="141" grpId="0" animBg="1"/>
      <p:bldP spid="141" grpId="1" animBg="1"/>
      <p:bldP spid="12294" grpId="0"/>
      <p:bldP spid="12294" grpId="1"/>
      <p:bldP spid="149" grpId="0"/>
      <p:bldP spid="151" grpId="0"/>
      <p:bldP spid="74" grpId="0" animBg="1"/>
      <p:bldP spid="74" grpId="1" animBg="1"/>
      <p:bldP spid="75" grpId="0" animBg="1"/>
      <p:bldP spid="75" grpId="1" animBg="1"/>
      <p:bldP spid="76" grpId="0" animBg="1"/>
      <p:bldP spid="76" grpId="1" animBg="1"/>
      <p:bldP spid="77" grpId="0" animBg="1"/>
      <p:bldP spid="77" grpId="1" animBg="1"/>
      <p:bldP spid="79" grpId="0" animBg="1"/>
      <p:bldP spid="79" grpId="1" animBg="1"/>
      <p:bldP spid="81" grpId="0" animBg="1"/>
      <p:bldP spid="81" grpId="1" animBg="1"/>
      <p:bldP spid="82" grpId="0" animBg="1"/>
      <p:bldP spid="82" grpId="1" animBg="1"/>
      <p:bldP spid="83" grpId="0" animBg="1"/>
      <p:bldP spid="83" grpId="1" animBg="1"/>
      <p:bldP spid="84" grpId="0" animBg="1"/>
      <p:bldP spid="84" grpId="1" animBg="1"/>
      <p:bldP spid="119" grpId="0" animBg="1"/>
      <p:bldP spid="119" grpId="1" animBg="1"/>
      <p:bldP spid="2" grpId="0"/>
      <p:bldP spid="2" grpId="1"/>
      <p:bldP spid="120" grpId="0"/>
      <p:bldP spid="120" grpId="1"/>
      <p:bldP spid="121" grpId="0"/>
      <p:bldP spid="121" grpId="1"/>
      <p:bldP spid="122" grpId="0"/>
      <p:bldP spid="122" grpId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Rectangle 1"/>
          <p:cNvSpPr>
            <a:spLocks noGrp="1" noChangeArrowheads="1"/>
          </p:cNvSpPr>
          <p:nvPr>
            <p:ph type="title"/>
          </p:nvPr>
        </p:nvSpPr>
        <p:spPr>
          <a:xfrm>
            <a:off x="1223140" y="535781"/>
            <a:ext cx="9633347" cy="557213"/>
          </a:xfrm>
          <a:ln/>
        </p:spPr>
        <p:txBody>
          <a:bodyPr>
            <a:normAutofit fontScale="90000"/>
          </a:bodyPr>
          <a:lstStyle/>
          <a:p>
            <a:r>
              <a:rPr lang="en-US" dirty="0"/>
              <a:t>Handling load</a:t>
            </a:r>
          </a:p>
        </p:txBody>
      </p:sp>
      <p:sp>
        <p:nvSpPr>
          <p:cNvPr id="152" name="Slide Number Placeholder 1"/>
          <p:cNvSpPr txBox="1">
            <a:spLocks/>
          </p:cNvSpPr>
          <p:nvPr/>
        </p:nvSpPr>
        <p:spPr>
          <a:xfrm>
            <a:off x="8657852" y="2336931"/>
            <a:ext cx="1686095" cy="302207"/>
          </a:xfrm>
          <a:prstGeom prst="rect">
            <a:avLst/>
          </a:prstGeom>
        </p:spPr>
        <p:txBody>
          <a:bodyPr vert="horz" lIns="77153" tIns="38576" rIns="77153" bIns="38576" rtlCol="0" anchor="ctr"/>
          <a:lstStyle>
            <a:defPPr>
              <a:defRPr lang="en-US"/>
            </a:defPPr>
            <a:lvl1pPr algn="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Vista Sans OT Reg" pitchFamily="-65" charset="0"/>
                <a:ea typeface="ヒラギノ角ゴ ProN W3" pitchFamily="-65" charset="-128"/>
                <a:cs typeface="ヒラギノ角ゴ ProN W3" pitchFamily="-65" charset="-128"/>
                <a:sym typeface="Vista Sans OT Reg" pitchFamily="-65" charset="0"/>
              </a:defRPr>
            </a:lvl1pPr>
            <a:lvl2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ern="1200">
                <a:solidFill>
                  <a:srgbClr val="000000"/>
                </a:solidFill>
                <a:latin typeface="Vista Sans OT Reg" pitchFamily="-65" charset="0"/>
                <a:ea typeface="ヒラギノ角ゴ ProN W3" pitchFamily="-65" charset="-128"/>
                <a:cs typeface="ヒラギノ角ゴ ProN W3" pitchFamily="-65" charset="-128"/>
                <a:sym typeface="Vista Sans OT Reg" pitchFamily="-65" charset="0"/>
              </a:defRPr>
            </a:lvl2pPr>
            <a:lvl3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ern="1200">
                <a:solidFill>
                  <a:srgbClr val="000000"/>
                </a:solidFill>
                <a:latin typeface="Vista Sans OT Reg" pitchFamily="-65" charset="0"/>
                <a:ea typeface="ヒラギノ角ゴ ProN W3" pitchFamily="-65" charset="-128"/>
                <a:cs typeface="ヒラギノ角ゴ ProN W3" pitchFamily="-65" charset="-128"/>
                <a:sym typeface="Vista Sans OT Reg" pitchFamily="-65" charset="0"/>
              </a:defRPr>
            </a:lvl3pPr>
            <a:lvl4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ern="1200">
                <a:solidFill>
                  <a:srgbClr val="000000"/>
                </a:solidFill>
                <a:latin typeface="Vista Sans OT Reg" pitchFamily="-65" charset="0"/>
                <a:ea typeface="ヒラギノ角ゴ ProN W3" pitchFamily="-65" charset="-128"/>
                <a:cs typeface="ヒラギノ角ゴ ProN W3" pitchFamily="-65" charset="-128"/>
                <a:sym typeface="Vista Sans OT Reg" pitchFamily="-65" charset="0"/>
              </a:defRPr>
            </a:lvl4pPr>
            <a:lvl5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ern="1200">
                <a:solidFill>
                  <a:srgbClr val="000000"/>
                </a:solidFill>
                <a:latin typeface="Vista Sans OT Reg" pitchFamily="-65" charset="0"/>
                <a:ea typeface="ヒラギノ角ゴ ProN W3" pitchFamily="-65" charset="-128"/>
                <a:cs typeface="ヒラギノ角ゴ ProN W3" pitchFamily="-65" charset="-128"/>
                <a:sym typeface="Vista Sans OT Reg" pitchFamily="-65" charset="0"/>
              </a:defRPr>
            </a:lvl5pPr>
            <a:lvl6pPr marL="2286000" algn="l" defTabSz="457200" rtl="0" eaLnBrk="1" latinLnBrk="0" hangingPunct="1">
              <a:defRPr kern="1200">
                <a:solidFill>
                  <a:srgbClr val="000000"/>
                </a:solidFill>
                <a:latin typeface="Vista Sans OT Reg" pitchFamily="-65" charset="0"/>
                <a:ea typeface="ヒラギノ角ゴ ProN W3" pitchFamily="-65" charset="-128"/>
                <a:cs typeface="ヒラギノ角ゴ ProN W3" pitchFamily="-65" charset="-128"/>
                <a:sym typeface="Vista Sans OT Reg" pitchFamily="-65" charset="0"/>
              </a:defRPr>
            </a:lvl6pPr>
            <a:lvl7pPr marL="2743200" algn="l" defTabSz="457200" rtl="0" eaLnBrk="1" latinLnBrk="0" hangingPunct="1">
              <a:defRPr kern="1200">
                <a:solidFill>
                  <a:srgbClr val="000000"/>
                </a:solidFill>
                <a:latin typeface="Vista Sans OT Reg" pitchFamily="-65" charset="0"/>
                <a:ea typeface="ヒラギノ角ゴ ProN W3" pitchFamily="-65" charset="-128"/>
                <a:cs typeface="ヒラギノ角ゴ ProN W3" pitchFamily="-65" charset="-128"/>
                <a:sym typeface="Vista Sans OT Reg" pitchFamily="-65" charset="0"/>
              </a:defRPr>
            </a:lvl7pPr>
            <a:lvl8pPr marL="3200400" algn="l" defTabSz="457200" rtl="0" eaLnBrk="1" latinLnBrk="0" hangingPunct="1">
              <a:defRPr kern="1200">
                <a:solidFill>
                  <a:srgbClr val="000000"/>
                </a:solidFill>
                <a:latin typeface="Vista Sans OT Reg" pitchFamily="-65" charset="0"/>
                <a:ea typeface="ヒラギノ角ゴ ProN W3" pitchFamily="-65" charset="-128"/>
                <a:cs typeface="ヒラギノ角ゴ ProN W3" pitchFamily="-65" charset="-128"/>
                <a:sym typeface="Vista Sans OT Reg" pitchFamily="-65" charset="0"/>
              </a:defRPr>
            </a:lvl8pPr>
            <a:lvl9pPr marL="3657600" algn="l" defTabSz="457200" rtl="0" eaLnBrk="1" latinLnBrk="0" hangingPunct="1">
              <a:defRPr kern="1200">
                <a:solidFill>
                  <a:srgbClr val="000000"/>
                </a:solidFill>
                <a:latin typeface="Vista Sans OT Reg" pitchFamily="-65" charset="0"/>
                <a:ea typeface="ヒラギノ角ゴ ProN W3" pitchFamily="-65" charset="-128"/>
                <a:cs typeface="ヒラギノ角ゴ ProN W3" pitchFamily="-65" charset="-128"/>
                <a:sym typeface="Vista Sans OT Reg" pitchFamily="-65" charset="0"/>
              </a:defRPr>
            </a:lvl9pPr>
          </a:lstStyle>
          <a:p>
            <a:r>
              <a:rPr lang="en-US" sz="1013" dirty="0"/>
              <a:t>6</a:t>
            </a:r>
          </a:p>
        </p:txBody>
      </p:sp>
      <p:sp>
        <p:nvSpPr>
          <p:cNvPr id="2" name="Rectangle 1"/>
          <p:cNvSpPr/>
          <p:nvPr/>
        </p:nvSpPr>
        <p:spPr bwMode="auto">
          <a:xfrm>
            <a:off x="2439049" y="4779169"/>
            <a:ext cx="8181004" cy="25717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25400" cap="flat" cmpd="sng" algn="ctr">
            <a:noFill/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 dirty="0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4" name="Up Arrow 3"/>
          <p:cNvSpPr/>
          <p:nvPr/>
        </p:nvSpPr>
        <p:spPr bwMode="auto">
          <a:xfrm>
            <a:off x="6091791" y="4972050"/>
            <a:ext cx="1167141" cy="1629231"/>
          </a:xfrm>
          <a:prstGeom prst="upArrow">
            <a:avLst>
              <a:gd name="adj1" fmla="val 50000"/>
              <a:gd name="adj2" fmla="val 50623"/>
            </a:avLst>
          </a:prstGeom>
          <a:solidFill>
            <a:srgbClr val="00B0F0"/>
          </a:solidFill>
          <a:ln w="25400" cap="flat" cmpd="sng" algn="ctr">
            <a:noFill/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 dirty="0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79" name="Up Arrow 78"/>
          <p:cNvSpPr/>
          <p:nvPr/>
        </p:nvSpPr>
        <p:spPr bwMode="auto">
          <a:xfrm rot="18133668">
            <a:off x="4990111" y="2307895"/>
            <a:ext cx="446682" cy="3344626"/>
          </a:xfrm>
          <a:prstGeom prst="upArrow">
            <a:avLst/>
          </a:prstGeom>
          <a:solidFill>
            <a:srgbClr val="00B050">
              <a:alpha val="40000"/>
            </a:srgbClr>
          </a:solidFill>
          <a:ln w="25400" cap="flat" cmpd="sng" algn="ctr">
            <a:noFill/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 dirty="0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80" name="Up Arrow 79"/>
          <p:cNvSpPr/>
          <p:nvPr/>
        </p:nvSpPr>
        <p:spPr bwMode="auto">
          <a:xfrm rot="3466937">
            <a:off x="7953706" y="2232405"/>
            <a:ext cx="480072" cy="3424483"/>
          </a:xfrm>
          <a:prstGeom prst="upArrow">
            <a:avLst/>
          </a:prstGeom>
          <a:solidFill>
            <a:srgbClr val="00B050">
              <a:alpha val="40000"/>
            </a:srgbClr>
          </a:solidFill>
          <a:ln w="25400" cap="flat" cmpd="sng" algn="ctr">
            <a:noFill/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 dirty="0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81" name="Up Arrow 80"/>
          <p:cNvSpPr/>
          <p:nvPr/>
        </p:nvSpPr>
        <p:spPr bwMode="auto">
          <a:xfrm>
            <a:off x="6468547" y="2950523"/>
            <a:ext cx="469037" cy="1957233"/>
          </a:xfrm>
          <a:prstGeom prst="upArrow">
            <a:avLst/>
          </a:prstGeom>
          <a:solidFill>
            <a:srgbClr val="00B050">
              <a:alpha val="40000"/>
            </a:srgbClr>
          </a:solidFill>
          <a:ln w="25400" cap="flat" cmpd="sng" algn="ctr">
            <a:noFill/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 dirty="0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123" name="Up Arrow 122"/>
          <p:cNvSpPr/>
          <p:nvPr/>
        </p:nvSpPr>
        <p:spPr bwMode="auto">
          <a:xfrm rot="18133668">
            <a:off x="4804895" y="2305537"/>
            <a:ext cx="711733" cy="3344626"/>
          </a:xfrm>
          <a:prstGeom prst="upArrow">
            <a:avLst/>
          </a:prstGeom>
          <a:solidFill>
            <a:srgbClr val="FF6600">
              <a:alpha val="47843"/>
            </a:srgbClr>
          </a:solidFill>
          <a:ln w="25400" cap="flat" cmpd="sng" algn="ctr">
            <a:noFill/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 dirty="0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148" name="Up Arrow 147"/>
          <p:cNvSpPr/>
          <p:nvPr/>
        </p:nvSpPr>
        <p:spPr bwMode="auto">
          <a:xfrm>
            <a:off x="6091791" y="2928636"/>
            <a:ext cx="1167141" cy="1850533"/>
          </a:xfrm>
          <a:prstGeom prst="upArrow">
            <a:avLst>
              <a:gd name="adj1" fmla="val 50000"/>
              <a:gd name="adj2" fmla="val 50623"/>
            </a:avLst>
          </a:prstGeom>
          <a:solidFill>
            <a:srgbClr val="FF0000">
              <a:alpha val="47843"/>
            </a:srgbClr>
          </a:solidFill>
          <a:ln w="25400" cap="flat" cmpd="sng" algn="ctr">
            <a:noFill/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 dirty="0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153" name="Up Arrow 152"/>
          <p:cNvSpPr/>
          <p:nvPr/>
        </p:nvSpPr>
        <p:spPr bwMode="auto">
          <a:xfrm>
            <a:off x="6340065" y="2914650"/>
            <a:ext cx="711733" cy="1850533"/>
          </a:xfrm>
          <a:prstGeom prst="upArrow">
            <a:avLst/>
          </a:prstGeom>
          <a:solidFill>
            <a:srgbClr val="FF6600">
              <a:alpha val="47843"/>
            </a:srgbClr>
          </a:solidFill>
          <a:ln w="25400" cap="flat" cmpd="sng" algn="ctr">
            <a:noFill/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 dirty="0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64" name="Can 63"/>
          <p:cNvSpPr/>
          <p:nvPr/>
        </p:nvSpPr>
        <p:spPr bwMode="auto">
          <a:xfrm>
            <a:off x="5554308" y="2086353"/>
            <a:ext cx="261964" cy="342300"/>
          </a:xfrm>
          <a:prstGeom prst="can">
            <a:avLst/>
          </a:prstGeom>
          <a:solidFill>
            <a:schemeClr val="accent5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65" name="Can 64"/>
          <p:cNvSpPr/>
          <p:nvPr/>
        </p:nvSpPr>
        <p:spPr bwMode="auto">
          <a:xfrm>
            <a:off x="5977304" y="2086353"/>
            <a:ext cx="261964" cy="342300"/>
          </a:xfrm>
          <a:prstGeom prst="can">
            <a:avLst/>
          </a:prstGeom>
          <a:solidFill>
            <a:schemeClr val="accent5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66" name="Can 65"/>
          <p:cNvSpPr/>
          <p:nvPr/>
        </p:nvSpPr>
        <p:spPr bwMode="auto">
          <a:xfrm>
            <a:off x="6340513" y="2086353"/>
            <a:ext cx="261964" cy="342300"/>
          </a:xfrm>
          <a:prstGeom prst="can">
            <a:avLst/>
          </a:prstGeom>
          <a:solidFill>
            <a:schemeClr val="accent5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67" name="Can 66"/>
          <p:cNvSpPr/>
          <p:nvPr/>
        </p:nvSpPr>
        <p:spPr bwMode="auto">
          <a:xfrm>
            <a:off x="6724054" y="2086353"/>
            <a:ext cx="261964" cy="342300"/>
          </a:xfrm>
          <a:prstGeom prst="can">
            <a:avLst/>
          </a:prstGeom>
          <a:solidFill>
            <a:schemeClr val="accent5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68" name="Can 67"/>
          <p:cNvSpPr/>
          <p:nvPr/>
        </p:nvSpPr>
        <p:spPr bwMode="auto">
          <a:xfrm>
            <a:off x="7109816" y="2086353"/>
            <a:ext cx="261964" cy="342300"/>
          </a:xfrm>
          <a:prstGeom prst="can">
            <a:avLst/>
          </a:prstGeom>
          <a:solidFill>
            <a:schemeClr val="accent5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69" name="Can 68"/>
          <p:cNvSpPr/>
          <p:nvPr/>
        </p:nvSpPr>
        <p:spPr bwMode="auto">
          <a:xfrm>
            <a:off x="7485911" y="2086353"/>
            <a:ext cx="261964" cy="342300"/>
          </a:xfrm>
          <a:prstGeom prst="can">
            <a:avLst/>
          </a:prstGeom>
          <a:solidFill>
            <a:schemeClr val="bg2">
              <a:lumMod val="50000"/>
            </a:schemeClr>
          </a:solidFill>
          <a:ln w="25400" cap="flat" cmpd="sng" algn="ctr">
            <a:noFill/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70" name="Can 69"/>
          <p:cNvSpPr/>
          <p:nvPr/>
        </p:nvSpPr>
        <p:spPr bwMode="auto">
          <a:xfrm>
            <a:off x="5556529" y="2536409"/>
            <a:ext cx="261964" cy="342300"/>
          </a:xfrm>
          <a:prstGeom prst="can">
            <a:avLst/>
          </a:prstGeom>
          <a:solidFill>
            <a:schemeClr val="accent5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71" name="Can 70"/>
          <p:cNvSpPr/>
          <p:nvPr/>
        </p:nvSpPr>
        <p:spPr bwMode="auto">
          <a:xfrm>
            <a:off x="5979525" y="2536409"/>
            <a:ext cx="261964" cy="342300"/>
          </a:xfrm>
          <a:prstGeom prst="can">
            <a:avLst/>
          </a:prstGeom>
          <a:solidFill>
            <a:schemeClr val="accent5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72" name="Can 71"/>
          <p:cNvSpPr/>
          <p:nvPr/>
        </p:nvSpPr>
        <p:spPr bwMode="auto">
          <a:xfrm>
            <a:off x="6342735" y="2536409"/>
            <a:ext cx="261964" cy="342300"/>
          </a:xfrm>
          <a:prstGeom prst="can">
            <a:avLst/>
          </a:prstGeom>
          <a:solidFill>
            <a:schemeClr val="accent5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73" name="Can 72"/>
          <p:cNvSpPr/>
          <p:nvPr/>
        </p:nvSpPr>
        <p:spPr bwMode="auto">
          <a:xfrm>
            <a:off x="6726275" y="2536409"/>
            <a:ext cx="261964" cy="342300"/>
          </a:xfrm>
          <a:prstGeom prst="can">
            <a:avLst/>
          </a:prstGeom>
          <a:solidFill>
            <a:schemeClr val="accent5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75" name="Can 74"/>
          <p:cNvSpPr/>
          <p:nvPr/>
        </p:nvSpPr>
        <p:spPr bwMode="auto">
          <a:xfrm>
            <a:off x="7112038" y="2536409"/>
            <a:ext cx="261964" cy="342300"/>
          </a:xfrm>
          <a:prstGeom prst="can">
            <a:avLst/>
          </a:prstGeom>
          <a:solidFill>
            <a:schemeClr val="accent5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76" name="Can 75"/>
          <p:cNvSpPr/>
          <p:nvPr/>
        </p:nvSpPr>
        <p:spPr bwMode="auto">
          <a:xfrm>
            <a:off x="7488133" y="2536409"/>
            <a:ext cx="261964" cy="342300"/>
          </a:xfrm>
          <a:prstGeom prst="can">
            <a:avLst/>
          </a:prstGeom>
          <a:solidFill>
            <a:schemeClr val="bg2">
              <a:lumMod val="50000"/>
            </a:schemeClr>
          </a:solidFill>
          <a:ln w="25400" cap="flat" cmpd="sng" algn="ctr">
            <a:noFill/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77" name="Rectangle 76"/>
          <p:cNvSpPr/>
          <p:nvPr/>
        </p:nvSpPr>
        <p:spPr bwMode="auto">
          <a:xfrm>
            <a:off x="5404161" y="1628775"/>
            <a:ext cx="2484906" cy="1350169"/>
          </a:xfrm>
          <a:prstGeom prst="rect">
            <a:avLst/>
          </a:prstGeom>
          <a:noFill/>
          <a:ln w="76200" cap="flat" cmpd="sng" algn="ctr">
            <a:solidFill>
              <a:srgbClr val="0070C0"/>
            </a:solidFill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algn="ctr"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363" dirty="0">
                <a:solidFill>
                  <a:srgbClr val="000000"/>
                </a:solidFill>
                <a:latin typeface="Vista Sans OT Reg" pitchFamily="-65" charset="0"/>
                <a:ea typeface="ヒラギノ角ゴ ProN W3" pitchFamily="-65" charset="-128"/>
                <a:cs typeface="ヒラギノ角ゴ ProN W3" pitchFamily="-65" charset="-128"/>
                <a:sym typeface="Vista Sans OT Reg" pitchFamily="-65" charset="0"/>
              </a:rPr>
              <a:t>HOST</a:t>
            </a:r>
          </a:p>
        </p:txBody>
      </p:sp>
      <p:sp>
        <p:nvSpPr>
          <p:cNvPr id="120" name="Can 119"/>
          <p:cNvSpPr/>
          <p:nvPr/>
        </p:nvSpPr>
        <p:spPr bwMode="auto">
          <a:xfrm>
            <a:off x="5554308" y="2086353"/>
            <a:ext cx="261964" cy="342300"/>
          </a:xfrm>
          <a:prstGeom prst="can">
            <a:avLst/>
          </a:prstGeom>
          <a:solidFill>
            <a:schemeClr val="accent5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121" name="Can 120"/>
          <p:cNvSpPr/>
          <p:nvPr/>
        </p:nvSpPr>
        <p:spPr bwMode="auto">
          <a:xfrm>
            <a:off x="5977304" y="2086353"/>
            <a:ext cx="261964" cy="342300"/>
          </a:xfrm>
          <a:prstGeom prst="can">
            <a:avLst/>
          </a:prstGeom>
          <a:solidFill>
            <a:schemeClr val="accent5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122" name="Can 121"/>
          <p:cNvSpPr/>
          <p:nvPr/>
        </p:nvSpPr>
        <p:spPr bwMode="auto">
          <a:xfrm>
            <a:off x="6340513" y="2086353"/>
            <a:ext cx="261964" cy="342300"/>
          </a:xfrm>
          <a:prstGeom prst="can">
            <a:avLst/>
          </a:prstGeom>
          <a:solidFill>
            <a:schemeClr val="accent5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124" name="Can 123"/>
          <p:cNvSpPr/>
          <p:nvPr/>
        </p:nvSpPr>
        <p:spPr bwMode="auto">
          <a:xfrm>
            <a:off x="6724054" y="2086353"/>
            <a:ext cx="261964" cy="342300"/>
          </a:xfrm>
          <a:prstGeom prst="can">
            <a:avLst/>
          </a:prstGeom>
          <a:solidFill>
            <a:schemeClr val="accent5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125" name="Can 124"/>
          <p:cNvSpPr/>
          <p:nvPr/>
        </p:nvSpPr>
        <p:spPr bwMode="auto">
          <a:xfrm>
            <a:off x="7109816" y="2086353"/>
            <a:ext cx="261964" cy="342300"/>
          </a:xfrm>
          <a:prstGeom prst="can">
            <a:avLst/>
          </a:prstGeom>
          <a:solidFill>
            <a:schemeClr val="accent5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126" name="Can 125"/>
          <p:cNvSpPr/>
          <p:nvPr/>
        </p:nvSpPr>
        <p:spPr bwMode="auto">
          <a:xfrm>
            <a:off x="7485911" y="2086353"/>
            <a:ext cx="261964" cy="342300"/>
          </a:xfrm>
          <a:prstGeom prst="can">
            <a:avLst/>
          </a:prstGeom>
          <a:solidFill>
            <a:schemeClr val="bg2">
              <a:lumMod val="50000"/>
            </a:schemeClr>
          </a:solidFill>
          <a:ln w="25400" cap="flat" cmpd="sng" algn="ctr">
            <a:noFill/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127" name="Can 126"/>
          <p:cNvSpPr/>
          <p:nvPr/>
        </p:nvSpPr>
        <p:spPr bwMode="auto">
          <a:xfrm>
            <a:off x="5554308" y="2536409"/>
            <a:ext cx="261964" cy="342300"/>
          </a:xfrm>
          <a:prstGeom prst="can">
            <a:avLst/>
          </a:prstGeom>
          <a:solidFill>
            <a:schemeClr val="accent5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128" name="Can 127"/>
          <p:cNvSpPr/>
          <p:nvPr/>
        </p:nvSpPr>
        <p:spPr bwMode="auto">
          <a:xfrm>
            <a:off x="5977304" y="2536409"/>
            <a:ext cx="261964" cy="342300"/>
          </a:xfrm>
          <a:prstGeom prst="can">
            <a:avLst/>
          </a:prstGeom>
          <a:solidFill>
            <a:schemeClr val="accent5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129" name="Can 128"/>
          <p:cNvSpPr/>
          <p:nvPr/>
        </p:nvSpPr>
        <p:spPr bwMode="auto">
          <a:xfrm>
            <a:off x="6340513" y="2536409"/>
            <a:ext cx="261964" cy="342300"/>
          </a:xfrm>
          <a:prstGeom prst="can">
            <a:avLst/>
          </a:prstGeom>
          <a:solidFill>
            <a:schemeClr val="accent5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130" name="Can 129"/>
          <p:cNvSpPr/>
          <p:nvPr/>
        </p:nvSpPr>
        <p:spPr bwMode="auto">
          <a:xfrm>
            <a:off x="6724054" y="2536409"/>
            <a:ext cx="261964" cy="342300"/>
          </a:xfrm>
          <a:prstGeom prst="can">
            <a:avLst/>
          </a:prstGeom>
          <a:solidFill>
            <a:schemeClr val="accent5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131" name="Can 130"/>
          <p:cNvSpPr/>
          <p:nvPr/>
        </p:nvSpPr>
        <p:spPr bwMode="auto">
          <a:xfrm>
            <a:off x="7109816" y="2536409"/>
            <a:ext cx="261964" cy="342300"/>
          </a:xfrm>
          <a:prstGeom prst="can">
            <a:avLst/>
          </a:prstGeom>
          <a:solidFill>
            <a:schemeClr val="accent5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132" name="Can 131"/>
          <p:cNvSpPr/>
          <p:nvPr/>
        </p:nvSpPr>
        <p:spPr bwMode="auto">
          <a:xfrm>
            <a:off x="7485911" y="2536409"/>
            <a:ext cx="261964" cy="342300"/>
          </a:xfrm>
          <a:prstGeom prst="can">
            <a:avLst/>
          </a:prstGeom>
          <a:solidFill>
            <a:schemeClr val="bg2">
              <a:lumMod val="50000"/>
            </a:schemeClr>
          </a:solidFill>
          <a:ln w="25400" cap="flat" cmpd="sng" algn="ctr">
            <a:noFill/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133" name="Rectangle 132"/>
          <p:cNvSpPr/>
          <p:nvPr/>
        </p:nvSpPr>
        <p:spPr bwMode="auto">
          <a:xfrm>
            <a:off x="5371896" y="1628775"/>
            <a:ext cx="2517171" cy="1350169"/>
          </a:xfrm>
          <a:prstGeom prst="rect">
            <a:avLst/>
          </a:prstGeom>
          <a:solidFill>
            <a:srgbClr val="FF0000">
              <a:alpha val="49020"/>
            </a:srgbClr>
          </a:solidFill>
          <a:ln w="76200" cap="flat" cmpd="sng" algn="ctr">
            <a:solidFill>
              <a:srgbClr val="FF0000"/>
            </a:solidFill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algn="ctr"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363" dirty="0">
                <a:solidFill>
                  <a:srgbClr val="000000"/>
                </a:solidFill>
                <a:latin typeface="Vista Sans OT Reg" pitchFamily="-65" charset="0"/>
                <a:ea typeface="ヒラギノ角ゴ ProN W3" pitchFamily="-65" charset="-128"/>
                <a:cs typeface="ヒラギノ角ゴ ProN W3" pitchFamily="-65" charset="-128"/>
                <a:sym typeface="Vista Sans OT Reg" pitchFamily="-65" charset="0"/>
              </a:rPr>
              <a:t>HOST</a:t>
            </a:r>
          </a:p>
        </p:txBody>
      </p:sp>
      <p:sp>
        <p:nvSpPr>
          <p:cNvPr id="134" name="Can 133"/>
          <p:cNvSpPr/>
          <p:nvPr/>
        </p:nvSpPr>
        <p:spPr bwMode="auto">
          <a:xfrm>
            <a:off x="5562181" y="2086353"/>
            <a:ext cx="261964" cy="342300"/>
          </a:xfrm>
          <a:prstGeom prst="can">
            <a:avLst/>
          </a:prstGeom>
          <a:solidFill>
            <a:schemeClr val="accent5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135" name="Can 134"/>
          <p:cNvSpPr/>
          <p:nvPr/>
        </p:nvSpPr>
        <p:spPr bwMode="auto">
          <a:xfrm>
            <a:off x="5985177" y="2086353"/>
            <a:ext cx="261964" cy="342300"/>
          </a:xfrm>
          <a:prstGeom prst="can">
            <a:avLst/>
          </a:prstGeom>
          <a:solidFill>
            <a:schemeClr val="accent5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136" name="Can 135"/>
          <p:cNvSpPr/>
          <p:nvPr/>
        </p:nvSpPr>
        <p:spPr bwMode="auto">
          <a:xfrm>
            <a:off x="6348386" y="2086353"/>
            <a:ext cx="261964" cy="342300"/>
          </a:xfrm>
          <a:prstGeom prst="can">
            <a:avLst/>
          </a:prstGeom>
          <a:solidFill>
            <a:schemeClr val="accent5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137" name="Can 136"/>
          <p:cNvSpPr/>
          <p:nvPr/>
        </p:nvSpPr>
        <p:spPr bwMode="auto">
          <a:xfrm>
            <a:off x="6731927" y="2086353"/>
            <a:ext cx="261964" cy="342300"/>
          </a:xfrm>
          <a:prstGeom prst="can">
            <a:avLst/>
          </a:prstGeom>
          <a:solidFill>
            <a:schemeClr val="accent5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138" name="Can 137"/>
          <p:cNvSpPr/>
          <p:nvPr/>
        </p:nvSpPr>
        <p:spPr bwMode="auto">
          <a:xfrm>
            <a:off x="7117689" y="2086353"/>
            <a:ext cx="261964" cy="342300"/>
          </a:xfrm>
          <a:prstGeom prst="can">
            <a:avLst/>
          </a:prstGeom>
          <a:solidFill>
            <a:schemeClr val="accent5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139" name="Can 138"/>
          <p:cNvSpPr/>
          <p:nvPr/>
        </p:nvSpPr>
        <p:spPr bwMode="auto">
          <a:xfrm>
            <a:off x="7493784" y="2086353"/>
            <a:ext cx="261964" cy="342300"/>
          </a:xfrm>
          <a:prstGeom prst="can">
            <a:avLst/>
          </a:prstGeom>
          <a:solidFill>
            <a:schemeClr val="bg2">
              <a:lumMod val="50000"/>
            </a:schemeClr>
          </a:solidFill>
          <a:ln w="25400" cap="flat" cmpd="sng" algn="ctr">
            <a:noFill/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140" name="Can 139"/>
          <p:cNvSpPr/>
          <p:nvPr/>
        </p:nvSpPr>
        <p:spPr bwMode="auto">
          <a:xfrm>
            <a:off x="5562181" y="2536409"/>
            <a:ext cx="261964" cy="342300"/>
          </a:xfrm>
          <a:prstGeom prst="can">
            <a:avLst/>
          </a:prstGeom>
          <a:solidFill>
            <a:schemeClr val="accent5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141" name="Can 140"/>
          <p:cNvSpPr/>
          <p:nvPr/>
        </p:nvSpPr>
        <p:spPr bwMode="auto">
          <a:xfrm>
            <a:off x="5985177" y="2536409"/>
            <a:ext cx="261964" cy="342300"/>
          </a:xfrm>
          <a:prstGeom prst="can">
            <a:avLst/>
          </a:prstGeom>
          <a:solidFill>
            <a:schemeClr val="accent5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142" name="Can 141"/>
          <p:cNvSpPr/>
          <p:nvPr/>
        </p:nvSpPr>
        <p:spPr bwMode="auto">
          <a:xfrm>
            <a:off x="6348386" y="2536409"/>
            <a:ext cx="261964" cy="342300"/>
          </a:xfrm>
          <a:prstGeom prst="can">
            <a:avLst/>
          </a:prstGeom>
          <a:solidFill>
            <a:schemeClr val="accent5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143" name="Can 142"/>
          <p:cNvSpPr/>
          <p:nvPr/>
        </p:nvSpPr>
        <p:spPr bwMode="auto">
          <a:xfrm>
            <a:off x="6734148" y="2536409"/>
            <a:ext cx="261964" cy="342300"/>
          </a:xfrm>
          <a:prstGeom prst="can">
            <a:avLst/>
          </a:prstGeom>
          <a:solidFill>
            <a:schemeClr val="accent5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144" name="Can 143"/>
          <p:cNvSpPr/>
          <p:nvPr/>
        </p:nvSpPr>
        <p:spPr bwMode="auto">
          <a:xfrm>
            <a:off x="7119911" y="2536409"/>
            <a:ext cx="261964" cy="342300"/>
          </a:xfrm>
          <a:prstGeom prst="can">
            <a:avLst/>
          </a:prstGeom>
          <a:solidFill>
            <a:schemeClr val="accent5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145" name="Can 144"/>
          <p:cNvSpPr/>
          <p:nvPr/>
        </p:nvSpPr>
        <p:spPr bwMode="auto">
          <a:xfrm>
            <a:off x="7496006" y="2536409"/>
            <a:ext cx="261964" cy="342300"/>
          </a:xfrm>
          <a:prstGeom prst="can">
            <a:avLst/>
          </a:prstGeom>
          <a:solidFill>
            <a:schemeClr val="bg2">
              <a:lumMod val="50000"/>
            </a:schemeClr>
          </a:solidFill>
          <a:ln w="25400" cap="flat" cmpd="sng" algn="ctr">
            <a:noFill/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146" name="Rectangle 145"/>
          <p:cNvSpPr/>
          <p:nvPr/>
        </p:nvSpPr>
        <p:spPr bwMode="auto">
          <a:xfrm>
            <a:off x="5388769" y="1628775"/>
            <a:ext cx="2508878" cy="1350169"/>
          </a:xfrm>
          <a:prstGeom prst="rect">
            <a:avLst/>
          </a:prstGeom>
          <a:solidFill>
            <a:srgbClr val="FF6600">
              <a:alpha val="50980"/>
            </a:srgbClr>
          </a:solidFill>
          <a:ln w="76200" cap="flat" cmpd="sng" algn="ctr">
            <a:solidFill>
              <a:srgbClr val="FF6600"/>
            </a:solidFill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algn="ctr"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363" dirty="0">
                <a:solidFill>
                  <a:srgbClr val="000000"/>
                </a:solidFill>
                <a:latin typeface="Vista Sans OT Reg" pitchFamily="-65" charset="0"/>
                <a:ea typeface="ヒラギノ角ゴ ProN W3" pitchFamily="-65" charset="-128"/>
                <a:cs typeface="ヒラギノ角ゴ ProN W3" pitchFamily="-65" charset="-128"/>
                <a:sym typeface="Vista Sans OT Reg" pitchFamily="-65" charset="0"/>
              </a:rPr>
              <a:t>HOST</a:t>
            </a:r>
          </a:p>
        </p:txBody>
      </p:sp>
      <p:sp>
        <p:nvSpPr>
          <p:cNvPr id="147" name="Can 146"/>
          <p:cNvSpPr/>
          <p:nvPr/>
        </p:nvSpPr>
        <p:spPr bwMode="auto">
          <a:xfrm>
            <a:off x="2169292" y="2086353"/>
            <a:ext cx="261964" cy="342300"/>
          </a:xfrm>
          <a:prstGeom prst="can">
            <a:avLst/>
          </a:prstGeom>
          <a:solidFill>
            <a:schemeClr val="accent5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149" name="Can 148"/>
          <p:cNvSpPr/>
          <p:nvPr/>
        </p:nvSpPr>
        <p:spPr bwMode="auto">
          <a:xfrm>
            <a:off x="2555055" y="2086353"/>
            <a:ext cx="261964" cy="342300"/>
          </a:xfrm>
          <a:prstGeom prst="can">
            <a:avLst/>
          </a:prstGeom>
          <a:solidFill>
            <a:schemeClr val="accent5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150" name="Can 149"/>
          <p:cNvSpPr/>
          <p:nvPr/>
        </p:nvSpPr>
        <p:spPr bwMode="auto">
          <a:xfrm>
            <a:off x="2940817" y="2086353"/>
            <a:ext cx="261964" cy="342300"/>
          </a:xfrm>
          <a:prstGeom prst="can">
            <a:avLst/>
          </a:prstGeom>
          <a:solidFill>
            <a:schemeClr val="accent5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151" name="Can 150"/>
          <p:cNvSpPr/>
          <p:nvPr/>
        </p:nvSpPr>
        <p:spPr bwMode="auto">
          <a:xfrm>
            <a:off x="3324358" y="2086353"/>
            <a:ext cx="261964" cy="342300"/>
          </a:xfrm>
          <a:prstGeom prst="can">
            <a:avLst/>
          </a:prstGeom>
          <a:solidFill>
            <a:schemeClr val="accent5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154" name="Can 153"/>
          <p:cNvSpPr/>
          <p:nvPr/>
        </p:nvSpPr>
        <p:spPr bwMode="auto">
          <a:xfrm>
            <a:off x="3710121" y="2086353"/>
            <a:ext cx="261964" cy="342300"/>
          </a:xfrm>
          <a:prstGeom prst="can">
            <a:avLst/>
          </a:prstGeom>
          <a:solidFill>
            <a:schemeClr val="accent5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155" name="Can 154"/>
          <p:cNvSpPr/>
          <p:nvPr/>
        </p:nvSpPr>
        <p:spPr bwMode="auto">
          <a:xfrm>
            <a:off x="4086215" y="2086353"/>
            <a:ext cx="261964" cy="342300"/>
          </a:xfrm>
          <a:prstGeom prst="can">
            <a:avLst/>
          </a:prstGeom>
          <a:solidFill>
            <a:schemeClr val="bg2">
              <a:lumMod val="50000"/>
            </a:schemeClr>
          </a:solidFill>
          <a:ln w="25400" cap="flat" cmpd="sng" algn="ctr">
            <a:noFill/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156" name="Can 155"/>
          <p:cNvSpPr/>
          <p:nvPr/>
        </p:nvSpPr>
        <p:spPr bwMode="auto">
          <a:xfrm>
            <a:off x="2169292" y="2536409"/>
            <a:ext cx="261964" cy="342300"/>
          </a:xfrm>
          <a:prstGeom prst="can">
            <a:avLst/>
          </a:prstGeom>
          <a:solidFill>
            <a:schemeClr val="accent5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157" name="Can 156"/>
          <p:cNvSpPr/>
          <p:nvPr/>
        </p:nvSpPr>
        <p:spPr bwMode="auto">
          <a:xfrm>
            <a:off x="2555055" y="2536409"/>
            <a:ext cx="261964" cy="342300"/>
          </a:xfrm>
          <a:prstGeom prst="can">
            <a:avLst/>
          </a:prstGeom>
          <a:solidFill>
            <a:schemeClr val="accent5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158" name="Can 157"/>
          <p:cNvSpPr/>
          <p:nvPr/>
        </p:nvSpPr>
        <p:spPr bwMode="auto">
          <a:xfrm>
            <a:off x="2940817" y="2536409"/>
            <a:ext cx="261964" cy="342300"/>
          </a:xfrm>
          <a:prstGeom prst="can">
            <a:avLst/>
          </a:prstGeom>
          <a:solidFill>
            <a:schemeClr val="accent5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159" name="Can 158"/>
          <p:cNvSpPr/>
          <p:nvPr/>
        </p:nvSpPr>
        <p:spPr bwMode="auto">
          <a:xfrm>
            <a:off x="3326580" y="2536409"/>
            <a:ext cx="261964" cy="342300"/>
          </a:xfrm>
          <a:prstGeom prst="can">
            <a:avLst/>
          </a:prstGeom>
          <a:solidFill>
            <a:schemeClr val="accent5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160" name="Can 159"/>
          <p:cNvSpPr/>
          <p:nvPr/>
        </p:nvSpPr>
        <p:spPr bwMode="auto">
          <a:xfrm>
            <a:off x="3712342" y="2536409"/>
            <a:ext cx="261964" cy="342300"/>
          </a:xfrm>
          <a:prstGeom prst="can">
            <a:avLst/>
          </a:prstGeom>
          <a:solidFill>
            <a:schemeClr val="accent5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161" name="Can 160"/>
          <p:cNvSpPr/>
          <p:nvPr/>
        </p:nvSpPr>
        <p:spPr bwMode="auto">
          <a:xfrm>
            <a:off x="4088437" y="2536409"/>
            <a:ext cx="261964" cy="342300"/>
          </a:xfrm>
          <a:prstGeom prst="can">
            <a:avLst/>
          </a:prstGeom>
          <a:solidFill>
            <a:schemeClr val="bg2">
              <a:lumMod val="50000"/>
            </a:schemeClr>
          </a:solidFill>
          <a:ln w="25400" cap="flat" cmpd="sng" algn="ctr">
            <a:noFill/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162" name="Rectangle 161"/>
          <p:cNvSpPr/>
          <p:nvPr/>
        </p:nvSpPr>
        <p:spPr bwMode="auto">
          <a:xfrm>
            <a:off x="2045495" y="1628775"/>
            <a:ext cx="2443162" cy="1350169"/>
          </a:xfrm>
          <a:prstGeom prst="rect">
            <a:avLst/>
          </a:prstGeom>
          <a:solidFill>
            <a:srgbClr val="FF6600">
              <a:alpha val="50980"/>
            </a:srgbClr>
          </a:solidFill>
          <a:ln w="76200" cap="flat" cmpd="sng" algn="ctr">
            <a:solidFill>
              <a:srgbClr val="FF6600"/>
            </a:solidFill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algn="ctr"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363" dirty="0">
                <a:solidFill>
                  <a:srgbClr val="000000"/>
                </a:solidFill>
                <a:latin typeface="Vista Sans OT Reg" pitchFamily="-65" charset="0"/>
                <a:ea typeface="ヒラギノ角ゴ ProN W3" pitchFamily="-65" charset="-128"/>
                <a:cs typeface="ヒラギノ角ゴ ProN W3" pitchFamily="-65" charset="-128"/>
                <a:sym typeface="Vista Sans OT Reg" pitchFamily="-65" charset="0"/>
              </a:rPr>
              <a:t>HOST</a:t>
            </a:r>
          </a:p>
        </p:txBody>
      </p:sp>
      <p:sp>
        <p:nvSpPr>
          <p:cNvPr id="163" name="Can 162"/>
          <p:cNvSpPr/>
          <p:nvPr/>
        </p:nvSpPr>
        <p:spPr bwMode="auto">
          <a:xfrm>
            <a:off x="2161419" y="2086353"/>
            <a:ext cx="261964" cy="342300"/>
          </a:xfrm>
          <a:prstGeom prst="can">
            <a:avLst/>
          </a:prstGeom>
          <a:solidFill>
            <a:schemeClr val="accent5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164" name="Can 163"/>
          <p:cNvSpPr/>
          <p:nvPr/>
        </p:nvSpPr>
        <p:spPr bwMode="auto">
          <a:xfrm>
            <a:off x="2547182" y="2086353"/>
            <a:ext cx="261964" cy="342300"/>
          </a:xfrm>
          <a:prstGeom prst="can">
            <a:avLst/>
          </a:prstGeom>
          <a:solidFill>
            <a:schemeClr val="accent5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165" name="Can 164"/>
          <p:cNvSpPr/>
          <p:nvPr/>
        </p:nvSpPr>
        <p:spPr bwMode="auto">
          <a:xfrm>
            <a:off x="2932944" y="2086353"/>
            <a:ext cx="261964" cy="342300"/>
          </a:xfrm>
          <a:prstGeom prst="can">
            <a:avLst/>
          </a:prstGeom>
          <a:solidFill>
            <a:schemeClr val="accent5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166" name="Can 165"/>
          <p:cNvSpPr/>
          <p:nvPr/>
        </p:nvSpPr>
        <p:spPr bwMode="auto">
          <a:xfrm>
            <a:off x="3316485" y="2086353"/>
            <a:ext cx="261964" cy="342300"/>
          </a:xfrm>
          <a:prstGeom prst="can">
            <a:avLst/>
          </a:prstGeom>
          <a:solidFill>
            <a:schemeClr val="accent5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167" name="Can 166"/>
          <p:cNvSpPr/>
          <p:nvPr/>
        </p:nvSpPr>
        <p:spPr bwMode="auto">
          <a:xfrm>
            <a:off x="3702248" y="2086353"/>
            <a:ext cx="261964" cy="342300"/>
          </a:xfrm>
          <a:prstGeom prst="can">
            <a:avLst/>
          </a:prstGeom>
          <a:solidFill>
            <a:schemeClr val="accent5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168" name="Can 167"/>
          <p:cNvSpPr/>
          <p:nvPr/>
        </p:nvSpPr>
        <p:spPr bwMode="auto">
          <a:xfrm>
            <a:off x="4078342" y="2086353"/>
            <a:ext cx="261964" cy="342300"/>
          </a:xfrm>
          <a:prstGeom prst="can">
            <a:avLst/>
          </a:prstGeom>
          <a:solidFill>
            <a:schemeClr val="bg2">
              <a:lumMod val="50000"/>
            </a:schemeClr>
          </a:solidFill>
          <a:ln w="25400" cap="flat" cmpd="sng" algn="ctr">
            <a:noFill/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169" name="Can 168"/>
          <p:cNvSpPr/>
          <p:nvPr/>
        </p:nvSpPr>
        <p:spPr bwMode="auto">
          <a:xfrm>
            <a:off x="2161419" y="2528888"/>
            <a:ext cx="261964" cy="342300"/>
          </a:xfrm>
          <a:prstGeom prst="can">
            <a:avLst/>
          </a:prstGeom>
          <a:solidFill>
            <a:schemeClr val="accent5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170" name="Can 169"/>
          <p:cNvSpPr/>
          <p:nvPr/>
        </p:nvSpPr>
        <p:spPr bwMode="auto">
          <a:xfrm>
            <a:off x="2559844" y="2528888"/>
            <a:ext cx="261964" cy="342300"/>
          </a:xfrm>
          <a:prstGeom prst="can">
            <a:avLst/>
          </a:prstGeom>
          <a:solidFill>
            <a:schemeClr val="accent5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171" name="Can 170"/>
          <p:cNvSpPr/>
          <p:nvPr/>
        </p:nvSpPr>
        <p:spPr bwMode="auto">
          <a:xfrm>
            <a:off x="2932944" y="2528888"/>
            <a:ext cx="261964" cy="342300"/>
          </a:xfrm>
          <a:prstGeom prst="can">
            <a:avLst/>
          </a:prstGeom>
          <a:solidFill>
            <a:schemeClr val="accent5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172" name="Can 171"/>
          <p:cNvSpPr/>
          <p:nvPr/>
        </p:nvSpPr>
        <p:spPr bwMode="auto">
          <a:xfrm>
            <a:off x="3316485" y="2528888"/>
            <a:ext cx="261964" cy="342300"/>
          </a:xfrm>
          <a:prstGeom prst="can">
            <a:avLst/>
          </a:prstGeom>
          <a:solidFill>
            <a:schemeClr val="accent5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173" name="Can 172"/>
          <p:cNvSpPr/>
          <p:nvPr/>
        </p:nvSpPr>
        <p:spPr bwMode="auto">
          <a:xfrm>
            <a:off x="3702248" y="2528888"/>
            <a:ext cx="261964" cy="342300"/>
          </a:xfrm>
          <a:prstGeom prst="can">
            <a:avLst/>
          </a:prstGeom>
          <a:solidFill>
            <a:schemeClr val="accent5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174" name="Can 173"/>
          <p:cNvSpPr/>
          <p:nvPr/>
        </p:nvSpPr>
        <p:spPr bwMode="auto">
          <a:xfrm>
            <a:off x="4078342" y="2528888"/>
            <a:ext cx="261964" cy="342300"/>
          </a:xfrm>
          <a:prstGeom prst="can">
            <a:avLst/>
          </a:prstGeom>
          <a:solidFill>
            <a:schemeClr val="bg2">
              <a:lumMod val="50000"/>
            </a:schemeClr>
          </a:solidFill>
          <a:ln w="25400" cap="flat" cmpd="sng" algn="ctr">
            <a:noFill/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175" name="Rectangle 174"/>
          <p:cNvSpPr/>
          <p:nvPr/>
        </p:nvSpPr>
        <p:spPr bwMode="auto">
          <a:xfrm>
            <a:off x="2045494" y="1628775"/>
            <a:ext cx="2443163" cy="1350169"/>
          </a:xfrm>
          <a:prstGeom prst="rect">
            <a:avLst/>
          </a:prstGeom>
          <a:solidFill>
            <a:srgbClr val="00B050">
              <a:alpha val="40000"/>
            </a:srgbClr>
          </a:solidFill>
          <a:ln w="76200" cap="flat" cmpd="sng" algn="ctr">
            <a:solidFill>
              <a:srgbClr val="00B050"/>
            </a:solidFill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algn="ctr"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363" dirty="0">
                <a:solidFill>
                  <a:srgbClr val="000000"/>
                </a:solidFill>
                <a:latin typeface="Vista Sans OT Reg" pitchFamily="-65" charset="0"/>
                <a:ea typeface="ヒラギノ角ゴ ProN W3" pitchFamily="-65" charset="-128"/>
                <a:cs typeface="ヒラギノ角ゴ ProN W3" pitchFamily="-65" charset="-128"/>
                <a:sym typeface="Vista Sans OT Reg" pitchFamily="-65" charset="0"/>
              </a:rPr>
              <a:t>HOST</a:t>
            </a:r>
          </a:p>
        </p:txBody>
      </p:sp>
      <p:sp>
        <p:nvSpPr>
          <p:cNvPr id="176" name="Can 175"/>
          <p:cNvSpPr/>
          <p:nvPr/>
        </p:nvSpPr>
        <p:spPr bwMode="auto">
          <a:xfrm>
            <a:off x="5576861" y="2086353"/>
            <a:ext cx="261964" cy="342300"/>
          </a:xfrm>
          <a:prstGeom prst="can">
            <a:avLst/>
          </a:prstGeom>
          <a:solidFill>
            <a:schemeClr val="accent5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177" name="Can 176"/>
          <p:cNvSpPr/>
          <p:nvPr/>
        </p:nvSpPr>
        <p:spPr bwMode="auto">
          <a:xfrm>
            <a:off x="5977304" y="2086353"/>
            <a:ext cx="261964" cy="342300"/>
          </a:xfrm>
          <a:prstGeom prst="can">
            <a:avLst/>
          </a:prstGeom>
          <a:solidFill>
            <a:schemeClr val="accent5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178" name="Can 177"/>
          <p:cNvSpPr/>
          <p:nvPr/>
        </p:nvSpPr>
        <p:spPr bwMode="auto">
          <a:xfrm>
            <a:off x="6340513" y="2086353"/>
            <a:ext cx="261964" cy="342300"/>
          </a:xfrm>
          <a:prstGeom prst="can">
            <a:avLst/>
          </a:prstGeom>
          <a:solidFill>
            <a:schemeClr val="accent5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179" name="Can 178"/>
          <p:cNvSpPr/>
          <p:nvPr/>
        </p:nvSpPr>
        <p:spPr bwMode="auto">
          <a:xfrm>
            <a:off x="6724054" y="2086353"/>
            <a:ext cx="261964" cy="342300"/>
          </a:xfrm>
          <a:prstGeom prst="can">
            <a:avLst/>
          </a:prstGeom>
          <a:solidFill>
            <a:schemeClr val="accent5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180" name="Can 179"/>
          <p:cNvSpPr/>
          <p:nvPr/>
        </p:nvSpPr>
        <p:spPr bwMode="auto">
          <a:xfrm>
            <a:off x="7109816" y="2086353"/>
            <a:ext cx="261964" cy="342300"/>
          </a:xfrm>
          <a:prstGeom prst="can">
            <a:avLst/>
          </a:prstGeom>
          <a:solidFill>
            <a:schemeClr val="accent5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181" name="Can 180"/>
          <p:cNvSpPr/>
          <p:nvPr/>
        </p:nvSpPr>
        <p:spPr bwMode="auto">
          <a:xfrm>
            <a:off x="7485911" y="2086353"/>
            <a:ext cx="261964" cy="342300"/>
          </a:xfrm>
          <a:prstGeom prst="can">
            <a:avLst/>
          </a:prstGeom>
          <a:solidFill>
            <a:schemeClr val="bg2">
              <a:lumMod val="50000"/>
            </a:schemeClr>
          </a:solidFill>
          <a:ln w="25400" cap="flat" cmpd="sng" algn="ctr">
            <a:noFill/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182" name="Can 181"/>
          <p:cNvSpPr/>
          <p:nvPr/>
        </p:nvSpPr>
        <p:spPr bwMode="auto">
          <a:xfrm>
            <a:off x="5554308" y="2536409"/>
            <a:ext cx="261964" cy="342300"/>
          </a:xfrm>
          <a:prstGeom prst="can">
            <a:avLst/>
          </a:prstGeom>
          <a:solidFill>
            <a:schemeClr val="accent5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183" name="Can 182"/>
          <p:cNvSpPr/>
          <p:nvPr/>
        </p:nvSpPr>
        <p:spPr bwMode="auto">
          <a:xfrm>
            <a:off x="5977304" y="2536409"/>
            <a:ext cx="261964" cy="342300"/>
          </a:xfrm>
          <a:prstGeom prst="can">
            <a:avLst/>
          </a:prstGeom>
          <a:solidFill>
            <a:schemeClr val="accent5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184" name="Can 183"/>
          <p:cNvSpPr/>
          <p:nvPr/>
        </p:nvSpPr>
        <p:spPr bwMode="auto">
          <a:xfrm>
            <a:off x="6340513" y="2536409"/>
            <a:ext cx="261964" cy="342300"/>
          </a:xfrm>
          <a:prstGeom prst="can">
            <a:avLst/>
          </a:prstGeom>
          <a:solidFill>
            <a:schemeClr val="accent5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185" name="Can 184"/>
          <p:cNvSpPr/>
          <p:nvPr/>
        </p:nvSpPr>
        <p:spPr bwMode="auto">
          <a:xfrm>
            <a:off x="6724054" y="2536409"/>
            <a:ext cx="261964" cy="342300"/>
          </a:xfrm>
          <a:prstGeom prst="can">
            <a:avLst/>
          </a:prstGeom>
          <a:solidFill>
            <a:schemeClr val="accent5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186" name="Can 185"/>
          <p:cNvSpPr/>
          <p:nvPr/>
        </p:nvSpPr>
        <p:spPr bwMode="auto">
          <a:xfrm>
            <a:off x="7109816" y="2536409"/>
            <a:ext cx="261964" cy="342300"/>
          </a:xfrm>
          <a:prstGeom prst="can">
            <a:avLst/>
          </a:prstGeom>
          <a:solidFill>
            <a:schemeClr val="accent5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187" name="Can 186"/>
          <p:cNvSpPr/>
          <p:nvPr/>
        </p:nvSpPr>
        <p:spPr bwMode="auto">
          <a:xfrm>
            <a:off x="7485911" y="2536409"/>
            <a:ext cx="261964" cy="342300"/>
          </a:xfrm>
          <a:prstGeom prst="can">
            <a:avLst/>
          </a:prstGeom>
          <a:solidFill>
            <a:schemeClr val="bg2">
              <a:lumMod val="50000"/>
            </a:schemeClr>
          </a:solidFill>
          <a:ln w="25400" cap="flat" cmpd="sng" algn="ctr">
            <a:noFill/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188" name="Rectangle 187"/>
          <p:cNvSpPr/>
          <p:nvPr/>
        </p:nvSpPr>
        <p:spPr bwMode="auto">
          <a:xfrm>
            <a:off x="5360870" y="1628775"/>
            <a:ext cx="2528198" cy="1350169"/>
          </a:xfrm>
          <a:prstGeom prst="rect">
            <a:avLst/>
          </a:prstGeom>
          <a:solidFill>
            <a:srgbClr val="00B050">
              <a:alpha val="40000"/>
            </a:srgbClr>
          </a:solidFill>
          <a:ln w="76200" cap="flat" cmpd="sng" algn="ctr">
            <a:solidFill>
              <a:srgbClr val="00B050"/>
            </a:solidFill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algn="ctr"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363" dirty="0">
                <a:solidFill>
                  <a:srgbClr val="000000"/>
                </a:solidFill>
                <a:latin typeface="Vista Sans OT Reg" pitchFamily="-65" charset="0"/>
                <a:ea typeface="ヒラギノ角ゴ ProN W3" pitchFamily="-65" charset="-128"/>
                <a:cs typeface="ヒラギノ角ゴ ProN W3" pitchFamily="-65" charset="-128"/>
                <a:sym typeface="Vista Sans OT Reg" pitchFamily="-65" charset="0"/>
              </a:rPr>
              <a:t>HOST</a:t>
            </a:r>
          </a:p>
        </p:txBody>
      </p:sp>
      <p:sp>
        <p:nvSpPr>
          <p:cNvPr id="189" name="Can 188"/>
          <p:cNvSpPr/>
          <p:nvPr/>
        </p:nvSpPr>
        <p:spPr bwMode="auto">
          <a:xfrm>
            <a:off x="8625563" y="2086353"/>
            <a:ext cx="261964" cy="342300"/>
          </a:xfrm>
          <a:prstGeom prst="can">
            <a:avLst/>
          </a:prstGeom>
          <a:solidFill>
            <a:schemeClr val="accent5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190" name="Can 189"/>
          <p:cNvSpPr/>
          <p:nvPr/>
        </p:nvSpPr>
        <p:spPr bwMode="auto">
          <a:xfrm>
            <a:off x="8989219" y="2086353"/>
            <a:ext cx="261964" cy="342300"/>
          </a:xfrm>
          <a:prstGeom prst="can">
            <a:avLst/>
          </a:prstGeom>
          <a:solidFill>
            <a:schemeClr val="accent5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191" name="Can 190"/>
          <p:cNvSpPr/>
          <p:nvPr/>
        </p:nvSpPr>
        <p:spPr bwMode="auto">
          <a:xfrm>
            <a:off x="9374981" y="2086353"/>
            <a:ext cx="261964" cy="342300"/>
          </a:xfrm>
          <a:prstGeom prst="can">
            <a:avLst/>
          </a:prstGeom>
          <a:solidFill>
            <a:schemeClr val="accent5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192" name="Can 191"/>
          <p:cNvSpPr/>
          <p:nvPr/>
        </p:nvSpPr>
        <p:spPr bwMode="auto">
          <a:xfrm>
            <a:off x="9760744" y="2086353"/>
            <a:ext cx="261964" cy="342300"/>
          </a:xfrm>
          <a:prstGeom prst="can">
            <a:avLst/>
          </a:prstGeom>
          <a:solidFill>
            <a:schemeClr val="accent5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193" name="Can 192"/>
          <p:cNvSpPr/>
          <p:nvPr/>
        </p:nvSpPr>
        <p:spPr bwMode="auto">
          <a:xfrm>
            <a:off x="10146506" y="2086353"/>
            <a:ext cx="261964" cy="342300"/>
          </a:xfrm>
          <a:prstGeom prst="can">
            <a:avLst/>
          </a:prstGeom>
          <a:solidFill>
            <a:schemeClr val="accent5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194" name="Can 193"/>
          <p:cNvSpPr/>
          <p:nvPr/>
        </p:nvSpPr>
        <p:spPr bwMode="auto">
          <a:xfrm>
            <a:off x="10532269" y="2086353"/>
            <a:ext cx="261964" cy="342300"/>
          </a:xfrm>
          <a:prstGeom prst="can">
            <a:avLst/>
          </a:prstGeom>
          <a:solidFill>
            <a:schemeClr val="bg2">
              <a:lumMod val="50000"/>
            </a:schemeClr>
          </a:solidFill>
          <a:ln w="25400" cap="flat" cmpd="sng" algn="ctr">
            <a:noFill/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195" name="Can 194"/>
          <p:cNvSpPr/>
          <p:nvPr/>
        </p:nvSpPr>
        <p:spPr bwMode="auto">
          <a:xfrm>
            <a:off x="8625563" y="2536409"/>
            <a:ext cx="261964" cy="342300"/>
          </a:xfrm>
          <a:prstGeom prst="can">
            <a:avLst/>
          </a:prstGeom>
          <a:solidFill>
            <a:schemeClr val="accent5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196" name="Can 195"/>
          <p:cNvSpPr/>
          <p:nvPr/>
        </p:nvSpPr>
        <p:spPr bwMode="auto">
          <a:xfrm>
            <a:off x="8989219" y="2536409"/>
            <a:ext cx="261964" cy="342300"/>
          </a:xfrm>
          <a:prstGeom prst="can">
            <a:avLst/>
          </a:prstGeom>
          <a:solidFill>
            <a:schemeClr val="accent5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197" name="Can 196"/>
          <p:cNvSpPr/>
          <p:nvPr/>
        </p:nvSpPr>
        <p:spPr bwMode="auto">
          <a:xfrm>
            <a:off x="9374981" y="2536409"/>
            <a:ext cx="261964" cy="342300"/>
          </a:xfrm>
          <a:prstGeom prst="can">
            <a:avLst/>
          </a:prstGeom>
          <a:solidFill>
            <a:schemeClr val="accent5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198" name="Can 197"/>
          <p:cNvSpPr/>
          <p:nvPr/>
        </p:nvSpPr>
        <p:spPr bwMode="auto">
          <a:xfrm>
            <a:off x="9760744" y="2536409"/>
            <a:ext cx="261964" cy="342300"/>
          </a:xfrm>
          <a:prstGeom prst="can">
            <a:avLst/>
          </a:prstGeom>
          <a:solidFill>
            <a:schemeClr val="accent5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199" name="Can 198"/>
          <p:cNvSpPr/>
          <p:nvPr/>
        </p:nvSpPr>
        <p:spPr bwMode="auto">
          <a:xfrm>
            <a:off x="10146506" y="2536409"/>
            <a:ext cx="261964" cy="342300"/>
          </a:xfrm>
          <a:prstGeom prst="can">
            <a:avLst/>
          </a:prstGeom>
          <a:solidFill>
            <a:schemeClr val="accent5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200" name="Can 199"/>
          <p:cNvSpPr/>
          <p:nvPr/>
        </p:nvSpPr>
        <p:spPr bwMode="auto">
          <a:xfrm>
            <a:off x="10532269" y="2536409"/>
            <a:ext cx="261964" cy="342300"/>
          </a:xfrm>
          <a:prstGeom prst="can">
            <a:avLst/>
          </a:prstGeom>
          <a:solidFill>
            <a:schemeClr val="bg2">
              <a:lumMod val="50000"/>
            </a:schemeClr>
          </a:solidFill>
          <a:ln w="25400" cap="flat" cmpd="sng" algn="ctr">
            <a:noFill/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201" name="Rectangle 200"/>
          <p:cNvSpPr/>
          <p:nvPr/>
        </p:nvSpPr>
        <p:spPr bwMode="auto">
          <a:xfrm>
            <a:off x="8539163" y="1628775"/>
            <a:ext cx="2331447" cy="1350169"/>
          </a:xfrm>
          <a:prstGeom prst="rect">
            <a:avLst/>
          </a:prstGeom>
          <a:solidFill>
            <a:srgbClr val="00B050">
              <a:alpha val="40000"/>
            </a:srgbClr>
          </a:solidFill>
          <a:ln w="76200" cap="flat" cmpd="sng" algn="ctr">
            <a:solidFill>
              <a:srgbClr val="00B050"/>
            </a:solidFill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algn="ctr"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363" dirty="0">
                <a:solidFill>
                  <a:srgbClr val="000000"/>
                </a:solidFill>
                <a:latin typeface="Vista Sans OT Reg" pitchFamily="-65" charset="0"/>
                <a:ea typeface="ヒラギノ角ゴ ProN W3" pitchFamily="-65" charset="-128"/>
                <a:cs typeface="ヒラギノ角ゴ ProN W3" pitchFamily="-65" charset="-128"/>
                <a:sym typeface="Vista Sans OT Reg" pitchFamily="-65" charset="0"/>
              </a:rPr>
              <a:t>HOST</a:t>
            </a:r>
          </a:p>
        </p:txBody>
      </p:sp>
      <p:sp>
        <p:nvSpPr>
          <p:cNvPr id="202" name="Slide Number Placeholder 1"/>
          <p:cNvSpPr txBox="1">
            <a:spLocks/>
          </p:cNvSpPr>
          <p:nvPr/>
        </p:nvSpPr>
        <p:spPr>
          <a:xfrm>
            <a:off x="8813562" y="6355706"/>
            <a:ext cx="2040176" cy="365670"/>
          </a:xfrm>
          <a:prstGeom prst="rect">
            <a:avLst/>
          </a:prstGeom>
        </p:spPr>
        <p:txBody>
          <a:bodyPr vert="horz" lIns="77153" tIns="38576" rIns="77153" bIns="38576" rtlCol="0" anchor="ctr"/>
          <a:lstStyle>
            <a:defPPr>
              <a:defRPr lang="en-US"/>
            </a:defPPr>
            <a:lvl1pPr algn="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Vista Sans OT Reg" pitchFamily="-65" charset="0"/>
                <a:ea typeface="ヒラギノ角ゴ ProN W3" pitchFamily="-65" charset="-128"/>
                <a:cs typeface="ヒラギノ角ゴ ProN W3" pitchFamily="-65" charset="-128"/>
                <a:sym typeface="Vista Sans OT Reg" pitchFamily="-65" charset="0"/>
              </a:defRPr>
            </a:lvl1pPr>
            <a:lvl2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ern="1200">
                <a:solidFill>
                  <a:srgbClr val="000000"/>
                </a:solidFill>
                <a:latin typeface="Vista Sans OT Reg" pitchFamily="-65" charset="0"/>
                <a:ea typeface="ヒラギノ角ゴ ProN W3" pitchFamily="-65" charset="-128"/>
                <a:cs typeface="ヒラギノ角ゴ ProN W3" pitchFamily="-65" charset="-128"/>
                <a:sym typeface="Vista Sans OT Reg" pitchFamily="-65" charset="0"/>
              </a:defRPr>
            </a:lvl2pPr>
            <a:lvl3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ern="1200">
                <a:solidFill>
                  <a:srgbClr val="000000"/>
                </a:solidFill>
                <a:latin typeface="Vista Sans OT Reg" pitchFamily="-65" charset="0"/>
                <a:ea typeface="ヒラギノ角ゴ ProN W3" pitchFamily="-65" charset="-128"/>
                <a:cs typeface="ヒラギノ角ゴ ProN W3" pitchFamily="-65" charset="-128"/>
                <a:sym typeface="Vista Sans OT Reg" pitchFamily="-65" charset="0"/>
              </a:defRPr>
            </a:lvl3pPr>
            <a:lvl4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ern="1200">
                <a:solidFill>
                  <a:srgbClr val="000000"/>
                </a:solidFill>
                <a:latin typeface="Vista Sans OT Reg" pitchFamily="-65" charset="0"/>
                <a:ea typeface="ヒラギノ角ゴ ProN W3" pitchFamily="-65" charset="-128"/>
                <a:cs typeface="ヒラギノ角ゴ ProN W3" pitchFamily="-65" charset="-128"/>
                <a:sym typeface="Vista Sans OT Reg" pitchFamily="-65" charset="0"/>
              </a:defRPr>
            </a:lvl4pPr>
            <a:lvl5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ern="1200">
                <a:solidFill>
                  <a:srgbClr val="000000"/>
                </a:solidFill>
                <a:latin typeface="Vista Sans OT Reg" pitchFamily="-65" charset="0"/>
                <a:ea typeface="ヒラギノ角ゴ ProN W3" pitchFamily="-65" charset="-128"/>
                <a:cs typeface="ヒラギノ角ゴ ProN W3" pitchFamily="-65" charset="-128"/>
                <a:sym typeface="Vista Sans OT Reg" pitchFamily="-65" charset="0"/>
              </a:defRPr>
            </a:lvl5pPr>
            <a:lvl6pPr marL="2286000" algn="l" defTabSz="457200" rtl="0" eaLnBrk="1" latinLnBrk="0" hangingPunct="1">
              <a:defRPr kern="1200">
                <a:solidFill>
                  <a:srgbClr val="000000"/>
                </a:solidFill>
                <a:latin typeface="Vista Sans OT Reg" pitchFamily="-65" charset="0"/>
                <a:ea typeface="ヒラギノ角ゴ ProN W3" pitchFamily="-65" charset="-128"/>
                <a:cs typeface="ヒラギノ角ゴ ProN W3" pitchFamily="-65" charset="-128"/>
                <a:sym typeface="Vista Sans OT Reg" pitchFamily="-65" charset="0"/>
              </a:defRPr>
            </a:lvl6pPr>
            <a:lvl7pPr marL="2743200" algn="l" defTabSz="457200" rtl="0" eaLnBrk="1" latinLnBrk="0" hangingPunct="1">
              <a:defRPr kern="1200">
                <a:solidFill>
                  <a:srgbClr val="000000"/>
                </a:solidFill>
                <a:latin typeface="Vista Sans OT Reg" pitchFamily="-65" charset="0"/>
                <a:ea typeface="ヒラギノ角ゴ ProN W3" pitchFamily="-65" charset="-128"/>
                <a:cs typeface="ヒラギノ角ゴ ProN W3" pitchFamily="-65" charset="-128"/>
                <a:sym typeface="Vista Sans OT Reg" pitchFamily="-65" charset="0"/>
              </a:defRPr>
            </a:lvl7pPr>
            <a:lvl8pPr marL="3200400" algn="l" defTabSz="457200" rtl="0" eaLnBrk="1" latinLnBrk="0" hangingPunct="1">
              <a:defRPr kern="1200">
                <a:solidFill>
                  <a:srgbClr val="000000"/>
                </a:solidFill>
                <a:latin typeface="Vista Sans OT Reg" pitchFamily="-65" charset="0"/>
                <a:ea typeface="ヒラギノ角ゴ ProN W3" pitchFamily="-65" charset="-128"/>
                <a:cs typeface="ヒラギノ角ゴ ProN W3" pitchFamily="-65" charset="-128"/>
                <a:sym typeface="Vista Sans OT Reg" pitchFamily="-65" charset="0"/>
              </a:defRPr>
            </a:lvl8pPr>
            <a:lvl9pPr marL="3657600" algn="l" defTabSz="457200" rtl="0" eaLnBrk="1" latinLnBrk="0" hangingPunct="1">
              <a:defRPr kern="1200">
                <a:solidFill>
                  <a:srgbClr val="000000"/>
                </a:solidFill>
                <a:latin typeface="Vista Sans OT Reg" pitchFamily="-65" charset="0"/>
                <a:ea typeface="ヒラギノ角ゴ ProN W3" pitchFamily="-65" charset="-128"/>
                <a:cs typeface="ヒラギノ角ゴ ProN W3" pitchFamily="-65" charset="-128"/>
                <a:sym typeface="Vista Sans OT Reg" pitchFamily="-65" charset="0"/>
              </a:defRPr>
            </a:lvl9pPr>
          </a:lstStyle>
          <a:p>
            <a:r>
              <a:rPr lang="en-US" sz="1688" dirty="0"/>
              <a:t>5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481137" y="5186761"/>
            <a:ext cx="4017703" cy="13388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700" b="1" dirty="0">
                <a:solidFill>
                  <a:srgbClr val="C00000"/>
                </a:solidFill>
              </a:rPr>
              <a:t>Reduce space usage</a:t>
            </a:r>
          </a:p>
          <a:p>
            <a:pPr algn="ctr"/>
            <a:r>
              <a:rPr lang="en-US" sz="2700" b="1" dirty="0">
                <a:solidFill>
                  <a:srgbClr val="C00000"/>
                </a:solidFill>
              </a:rPr>
              <a:t>AND</a:t>
            </a:r>
          </a:p>
          <a:p>
            <a:pPr algn="ctr"/>
            <a:r>
              <a:rPr lang="en-US" sz="2700" b="1" dirty="0">
                <a:solidFill>
                  <a:srgbClr val="C00000"/>
                </a:solidFill>
              </a:rPr>
              <a:t>Not compromise reliability</a:t>
            </a:r>
          </a:p>
        </p:txBody>
      </p:sp>
    </p:spTree>
    <p:extLst>
      <p:ext uri="{BB962C8B-B14F-4D97-AF65-F5344CB8AC3E}">
        <p14:creationId xmlns:p14="http://schemas.microsoft.com/office/powerpoint/2010/main" val="2017935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9" fill="hold">
                      <p:stCondLst>
                        <p:cond delay="indefinite"/>
                      </p:stCondLst>
                      <p:childTnLst>
                        <p:par>
                          <p:cTn id="290" fill="hold">
                            <p:stCondLst>
                              <p:cond delay="0"/>
                            </p:stCondLst>
                            <p:childTnLst>
                              <p:par>
                                <p:cTn id="2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2" grpId="0"/>
      <p:bldP spid="79" grpId="0" animBg="1"/>
      <p:bldP spid="80" grpId="0" animBg="1"/>
      <p:bldP spid="81" grpId="0" animBg="1"/>
      <p:bldP spid="123" grpId="0" animBg="1"/>
      <p:bldP spid="123" grpId="1" animBg="1"/>
      <p:bldP spid="148" grpId="0" animBg="1"/>
      <p:bldP spid="148" grpId="1" animBg="1"/>
      <p:bldP spid="153" grpId="0" animBg="1"/>
      <p:bldP spid="153" grpId="1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5" grpId="0" animBg="1"/>
      <p:bldP spid="76" grpId="0" animBg="1"/>
      <p:bldP spid="77" grpId="0" animBg="1"/>
      <p:bldP spid="120" grpId="0" animBg="1"/>
      <p:bldP spid="120" grpId="1" animBg="1"/>
      <p:bldP spid="121" grpId="0" animBg="1"/>
      <p:bldP spid="121" grpId="1" animBg="1"/>
      <p:bldP spid="122" grpId="0" animBg="1"/>
      <p:bldP spid="122" grpId="1" animBg="1"/>
      <p:bldP spid="124" grpId="0" animBg="1"/>
      <p:bldP spid="124" grpId="1" animBg="1"/>
      <p:bldP spid="125" grpId="0" animBg="1"/>
      <p:bldP spid="125" grpId="1" animBg="1"/>
      <p:bldP spid="126" grpId="0" animBg="1"/>
      <p:bldP spid="126" grpId="1" animBg="1"/>
      <p:bldP spid="127" grpId="0" animBg="1"/>
      <p:bldP spid="127" grpId="1" animBg="1"/>
      <p:bldP spid="128" grpId="0" animBg="1"/>
      <p:bldP spid="128" grpId="1" animBg="1"/>
      <p:bldP spid="129" grpId="0" animBg="1"/>
      <p:bldP spid="129" grpId="1" animBg="1"/>
      <p:bldP spid="130" grpId="0" animBg="1"/>
      <p:bldP spid="130" grpId="1" animBg="1"/>
      <p:bldP spid="131" grpId="0" animBg="1"/>
      <p:bldP spid="131" grpId="1" animBg="1"/>
      <p:bldP spid="132" grpId="0" animBg="1"/>
      <p:bldP spid="132" grpId="1" animBg="1"/>
      <p:bldP spid="133" grpId="0" animBg="1"/>
      <p:bldP spid="133" grpId="1" animBg="1"/>
      <p:bldP spid="134" grpId="0" animBg="1"/>
      <p:bldP spid="134" grpId="1" animBg="1"/>
      <p:bldP spid="135" grpId="0" animBg="1"/>
      <p:bldP spid="135" grpId="1" animBg="1"/>
      <p:bldP spid="136" grpId="0" animBg="1"/>
      <p:bldP spid="136" grpId="1" animBg="1"/>
      <p:bldP spid="137" grpId="0" animBg="1"/>
      <p:bldP spid="137" grpId="1" animBg="1"/>
      <p:bldP spid="138" grpId="0" animBg="1"/>
      <p:bldP spid="138" grpId="1" animBg="1"/>
      <p:bldP spid="139" grpId="0" animBg="1"/>
      <p:bldP spid="139" grpId="1" animBg="1"/>
      <p:bldP spid="140" grpId="0" animBg="1"/>
      <p:bldP spid="140" grpId="1" animBg="1"/>
      <p:bldP spid="141" grpId="0" animBg="1"/>
      <p:bldP spid="141" grpId="1" animBg="1"/>
      <p:bldP spid="142" grpId="0" animBg="1"/>
      <p:bldP spid="142" grpId="1" animBg="1"/>
      <p:bldP spid="143" grpId="0" animBg="1"/>
      <p:bldP spid="143" grpId="1" animBg="1"/>
      <p:bldP spid="144" grpId="0" animBg="1"/>
      <p:bldP spid="144" grpId="1" animBg="1"/>
      <p:bldP spid="145" grpId="0" animBg="1"/>
      <p:bldP spid="145" grpId="1" animBg="1"/>
      <p:bldP spid="146" grpId="0" animBg="1"/>
      <p:bldP spid="146" grpId="1" animBg="1"/>
      <p:bldP spid="147" grpId="0" animBg="1"/>
      <p:bldP spid="147" grpId="1" animBg="1"/>
      <p:bldP spid="149" grpId="0" animBg="1"/>
      <p:bldP spid="149" grpId="1" animBg="1"/>
      <p:bldP spid="150" grpId="0" animBg="1"/>
      <p:bldP spid="150" grpId="1" animBg="1"/>
      <p:bldP spid="151" grpId="0" animBg="1"/>
      <p:bldP spid="151" grpId="1" animBg="1"/>
      <p:bldP spid="154" grpId="0" animBg="1"/>
      <p:bldP spid="154" grpId="1" animBg="1"/>
      <p:bldP spid="155" grpId="0" animBg="1"/>
      <p:bldP spid="155" grpId="1" animBg="1"/>
      <p:bldP spid="156" grpId="0" animBg="1"/>
      <p:bldP spid="156" grpId="1" animBg="1"/>
      <p:bldP spid="157" grpId="0" animBg="1"/>
      <p:bldP spid="157" grpId="1" animBg="1"/>
      <p:bldP spid="158" grpId="0" animBg="1"/>
      <p:bldP spid="158" grpId="1" animBg="1"/>
      <p:bldP spid="159" grpId="0" animBg="1"/>
      <p:bldP spid="159" grpId="1" animBg="1"/>
      <p:bldP spid="160" grpId="0" animBg="1"/>
      <p:bldP spid="160" grpId="1" animBg="1"/>
      <p:bldP spid="161" grpId="0" animBg="1"/>
      <p:bldP spid="161" grpId="1" animBg="1"/>
      <p:bldP spid="162" grpId="0" animBg="1"/>
      <p:bldP spid="162" grpId="1" animBg="1"/>
      <p:bldP spid="163" grpId="0" animBg="1"/>
      <p:bldP spid="164" grpId="0" animBg="1"/>
      <p:bldP spid="165" grpId="0" animBg="1"/>
      <p:bldP spid="166" grpId="0" animBg="1"/>
      <p:bldP spid="167" grpId="0" animBg="1"/>
      <p:bldP spid="168" grpId="0" animBg="1"/>
      <p:bldP spid="169" grpId="0" animBg="1"/>
      <p:bldP spid="170" grpId="0" animBg="1"/>
      <p:bldP spid="171" grpId="0" animBg="1"/>
      <p:bldP spid="172" grpId="0" animBg="1"/>
      <p:bldP spid="173" grpId="0" animBg="1"/>
      <p:bldP spid="174" grpId="0" animBg="1"/>
      <p:bldP spid="175" grpId="0" animBg="1"/>
      <p:bldP spid="176" grpId="0" animBg="1"/>
      <p:bldP spid="177" grpId="0" animBg="1"/>
      <p:bldP spid="178" grpId="0" animBg="1"/>
      <p:bldP spid="179" grpId="0" animBg="1"/>
      <p:bldP spid="180" grpId="0" animBg="1"/>
      <p:bldP spid="181" grpId="0" animBg="1"/>
      <p:bldP spid="182" grpId="0" animBg="1"/>
      <p:bldP spid="183" grpId="0" animBg="1"/>
      <p:bldP spid="184" grpId="0" animBg="1"/>
      <p:bldP spid="185" grpId="0" animBg="1"/>
      <p:bldP spid="186" grpId="0" animBg="1"/>
      <p:bldP spid="187" grpId="0" animBg="1"/>
      <p:bldP spid="188" grpId="0" animBg="1"/>
      <p:bldP spid="189" grpId="0" animBg="1"/>
      <p:bldP spid="190" grpId="0" animBg="1"/>
      <p:bldP spid="191" grpId="0" animBg="1"/>
      <p:bldP spid="192" grpId="0" animBg="1"/>
      <p:bldP spid="193" grpId="0" animBg="1"/>
      <p:bldP spid="194" grpId="0" animBg="1"/>
      <p:bldP spid="195" grpId="0" animBg="1"/>
      <p:bldP spid="196" grpId="0" animBg="1"/>
      <p:bldP spid="197" grpId="0" animBg="1"/>
      <p:bldP spid="198" grpId="0" animBg="1"/>
      <p:bldP spid="199" grpId="0" animBg="1"/>
      <p:bldP spid="200" grpId="0" animBg="1"/>
      <p:bldP spid="201" grpId="0" animBg="1"/>
      <p:bldP spid="3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 dirty="0"/>
              <a:t>Background: Data serving</a:t>
            </a:r>
          </a:p>
        </p:txBody>
      </p:sp>
      <p:sp>
        <p:nvSpPr>
          <p:cNvPr id="47" name="Rectangle 2"/>
          <p:cNvSpPr>
            <a:spLocks noGrp="1" noChangeArrowheads="1"/>
          </p:cNvSpPr>
          <p:nvPr>
            <p:ph idx="1"/>
          </p:nvPr>
        </p:nvSpPr>
        <p:spPr>
          <a:xfrm>
            <a:off x="1273969" y="1092994"/>
            <a:ext cx="4548309" cy="5111353"/>
          </a:xfrm>
          <a:ln/>
        </p:spPr>
        <p:txBody>
          <a:bodyPr/>
          <a:lstStyle/>
          <a:p>
            <a:pPr lvl="1"/>
            <a:endParaRPr lang="en-US" dirty="0"/>
          </a:p>
          <a:p>
            <a:pPr lvl="1"/>
            <a:r>
              <a:rPr lang="en-US" dirty="0"/>
              <a:t>CDN protects storage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Router abstracts storage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Web tier adds business logic</a:t>
            </a:r>
          </a:p>
        </p:txBody>
      </p:sp>
      <p:sp>
        <p:nvSpPr>
          <p:cNvPr id="27" name="Rectangle 26"/>
          <p:cNvSpPr/>
          <p:nvPr/>
        </p:nvSpPr>
        <p:spPr>
          <a:xfrm>
            <a:off x="6499037" y="1435894"/>
            <a:ext cx="3326001" cy="38576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25" dirty="0"/>
              <a:t>User Requests</a:t>
            </a:r>
          </a:p>
        </p:txBody>
      </p:sp>
      <p:sp>
        <p:nvSpPr>
          <p:cNvPr id="29" name="Rectangle 28"/>
          <p:cNvSpPr/>
          <p:nvPr/>
        </p:nvSpPr>
        <p:spPr>
          <a:xfrm>
            <a:off x="5967413" y="2850356"/>
            <a:ext cx="1607344" cy="385763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25" dirty="0"/>
              <a:t>Web Servers</a:t>
            </a:r>
          </a:p>
        </p:txBody>
      </p:sp>
      <p:sp>
        <p:nvSpPr>
          <p:cNvPr id="30" name="Cloud 29"/>
          <p:cNvSpPr/>
          <p:nvPr/>
        </p:nvSpPr>
        <p:spPr>
          <a:xfrm>
            <a:off x="8730125" y="2625808"/>
            <a:ext cx="2187906" cy="610311"/>
          </a:xfrm>
          <a:prstGeom prst="cloud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25" b="1" dirty="0"/>
              <a:t>CDN</a:t>
            </a:r>
          </a:p>
        </p:txBody>
      </p:sp>
      <p:sp>
        <p:nvSpPr>
          <p:cNvPr id="2" name="Rounded Rectangle 1"/>
          <p:cNvSpPr/>
          <p:nvPr/>
        </p:nvSpPr>
        <p:spPr bwMode="auto">
          <a:xfrm>
            <a:off x="8217694" y="5164931"/>
            <a:ext cx="2689622" cy="1028700"/>
          </a:xfrm>
          <a:prstGeom prst="roundRect">
            <a:avLst/>
          </a:prstGeom>
          <a:solidFill>
            <a:schemeClr val="bg2">
              <a:lumMod val="75000"/>
            </a:schemeClr>
          </a:solidFill>
          <a:ln w="25400" cap="flat" cmpd="sng" algn="ctr">
            <a:noFill/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363" dirty="0">
                <a:solidFill>
                  <a:srgbClr val="000000"/>
                </a:solidFill>
                <a:latin typeface="Vista Sans OT Reg" pitchFamily="-65" charset="0"/>
                <a:ea typeface="ヒラギノ角ゴ ProN W3" pitchFamily="-65" charset="-128"/>
                <a:cs typeface="ヒラギノ角ゴ ProN W3" pitchFamily="-65" charset="-128"/>
                <a:sym typeface="Vista Sans OT Reg" pitchFamily="-65" charset="0"/>
              </a:rPr>
              <a:t>	BLOB</a:t>
            </a:r>
          </a:p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363" dirty="0"/>
              <a:t>           </a:t>
            </a:r>
            <a:r>
              <a:rPr lang="en-US" sz="2363" dirty="0">
                <a:solidFill>
                  <a:srgbClr val="000000"/>
                </a:solidFill>
                <a:latin typeface="Vista Sans OT Reg" pitchFamily="-65" charset="0"/>
                <a:ea typeface="ヒラギノ角ゴ ProN W3" pitchFamily="-65" charset="-128"/>
                <a:cs typeface="ヒラギノ角ゴ ProN W3" pitchFamily="-65" charset="-128"/>
                <a:sym typeface="Vista Sans OT Reg" pitchFamily="-65" charset="0"/>
              </a:rPr>
              <a:t>Storage</a:t>
            </a:r>
          </a:p>
        </p:txBody>
      </p:sp>
      <p:sp>
        <p:nvSpPr>
          <p:cNvPr id="31" name="Rectangle 30"/>
          <p:cNvSpPr/>
          <p:nvPr/>
        </p:nvSpPr>
        <p:spPr>
          <a:xfrm>
            <a:off x="8217694" y="3943350"/>
            <a:ext cx="2700338" cy="38576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25" dirty="0"/>
              <a:t>Router</a:t>
            </a:r>
          </a:p>
        </p:txBody>
      </p:sp>
      <p:cxnSp>
        <p:nvCxnSpPr>
          <p:cNvPr id="20" name="Straight Arrow Connector 19"/>
          <p:cNvCxnSpPr/>
          <p:nvPr/>
        </p:nvCxnSpPr>
        <p:spPr bwMode="auto">
          <a:xfrm>
            <a:off x="6674644" y="1821656"/>
            <a:ext cx="0" cy="1028700"/>
          </a:xfrm>
          <a:prstGeom prst="straightConnector1">
            <a:avLst/>
          </a:prstGeom>
          <a:solidFill>
            <a:srgbClr val="F0C423"/>
          </a:solidFill>
          <a:ln w="57150" cap="flat" cmpd="sng" algn="ctr">
            <a:solidFill>
              <a:srgbClr val="C00000"/>
            </a:solidFill>
            <a:prstDash val="solid"/>
            <a:round/>
            <a:headEnd type="triangle"/>
            <a:tailEnd type="triangle"/>
          </a:ln>
          <a:effectLst/>
        </p:spPr>
      </p:cxnSp>
      <p:cxnSp>
        <p:nvCxnSpPr>
          <p:cNvPr id="39" name="Straight Arrow Connector 38"/>
          <p:cNvCxnSpPr/>
          <p:nvPr/>
        </p:nvCxnSpPr>
        <p:spPr bwMode="auto">
          <a:xfrm>
            <a:off x="9696450" y="1757363"/>
            <a:ext cx="0" cy="1028700"/>
          </a:xfrm>
          <a:prstGeom prst="straightConnector1">
            <a:avLst/>
          </a:prstGeom>
          <a:solidFill>
            <a:srgbClr val="F0C423"/>
          </a:solidFill>
          <a:ln w="57150" cap="flat" cmpd="sng" algn="ctr">
            <a:solidFill>
              <a:srgbClr val="0070C0"/>
            </a:solidFill>
            <a:prstDash val="solid"/>
            <a:round/>
            <a:headEnd type="triangle"/>
            <a:tailEnd type="triangle"/>
          </a:ln>
          <a:effectLst/>
        </p:spPr>
      </p:cxnSp>
      <p:cxnSp>
        <p:nvCxnSpPr>
          <p:cNvPr id="40" name="Straight Arrow Connector 39"/>
          <p:cNvCxnSpPr/>
          <p:nvPr/>
        </p:nvCxnSpPr>
        <p:spPr bwMode="auto">
          <a:xfrm>
            <a:off x="7574756" y="2978944"/>
            <a:ext cx="1028700" cy="964406"/>
          </a:xfrm>
          <a:prstGeom prst="straightConnector1">
            <a:avLst/>
          </a:prstGeom>
          <a:solidFill>
            <a:srgbClr val="F0C423"/>
          </a:solidFill>
          <a:ln w="57150" cap="flat" cmpd="sng" algn="ctr">
            <a:solidFill>
              <a:srgbClr val="C00000"/>
            </a:solidFill>
            <a:prstDash val="solid"/>
            <a:round/>
            <a:headEnd type="triangle"/>
            <a:tailEnd type="triangle"/>
          </a:ln>
          <a:effectLst/>
        </p:spPr>
      </p:cxnSp>
      <p:cxnSp>
        <p:nvCxnSpPr>
          <p:cNvPr id="42" name="Straight Arrow Connector 41"/>
          <p:cNvCxnSpPr/>
          <p:nvPr/>
        </p:nvCxnSpPr>
        <p:spPr bwMode="auto">
          <a:xfrm>
            <a:off x="8603456" y="4329112"/>
            <a:ext cx="0" cy="835819"/>
          </a:xfrm>
          <a:prstGeom prst="straightConnector1">
            <a:avLst/>
          </a:prstGeom>
          <a:solidFill>
            <a:srgbClr val="F0C423"/>
          </a:solidFill>
          <a:ln w="57150" cap="flat" cmpd="sng" algn="ctr">
            <a:solidFill>
              <a:srgbClr val="C00000"/>
            </a:solidFill>
            <a:prstDash val="solid"/>
            <a:round/>
            <a:headEnd type="triangle"/>
            <a:tailEnd type="triangle"/>
          </a:ln>
          <a:effectLst/>
        </p:spPr>
      </p:cxnSp>
      <p:sp>
        <p:nvSpPr>
          <p:cNvPr id="34" name="TextBox 33"/>
          <p:cNvSpPr txBox="1"/>
          <p:nvPr/>
        </p:nvSpPr>
        <p:spPr>
          <a:xfrm>
            <a:off x="6653410" y="2143125"/>
            <a:ext cx="871842" cy="4039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25" dirty="0"/>
              <a:t>Writes</a:t>
            </a:r>
          </a:p>
        </p:txBody>
      </p:sp>
      <p:cxnSp>
        <p:nvCxnSpPr>
          <p:cNvPr id="45" name="Straight Arrow Connector 44"/>
          <p:cNvCxnSpPr/>
          <p:nvPr/>
        </p:nvCxnSpPr>
        <p:spPr bwMode="auto">
          <a:xfrm>
            <a:off x="9696450" y="3236119"/>
            <a:ext cx="0" cy="771525"/>
          </a:xfrm>
          <a:prstGeom prst="straightConnector1">
            <a:avLst/>
          </a:prstGeom>
          <a:solidFill>
            <a:srgbClr val="F0C423"/>
          </a:solidFill>
          <a:ln w="57150" cap="flat" cmpd="sng" algn="ctr">
            <a:solidFill>
              <a:srgbClr val="0070C0"/>
            </a:solidFill>
            <a:prstDash val="solid"/>
            <a:round/>
            <a:headEnd type="triangle"/>
            <a:tailEnd type="triangle"/>
          </a:ln>
          <a:effectLst/>
        </p:spPr>
      </p:cxnSp>
      <p:cxnSp>
        <p:nvCxnSpPr>
          <p:cNvPr id="48" name="Straight Arrow Connector 47"/>
          <p:cNvCxnSpPr/>
          <p:nvPr/>
        </p:nvCxnSpPr>
        <p:spPr bwMode="auto">
          <a:xfrm>
            <a:off x="9696450" y="4329112"/>
            <a:ext cx="0" cy="835819"/>
          </a:xfrm>
          <a:prstGeom prst="straightConnector1">
            <a:avLst/>
          </a:prstGeom>
          <a:solidFill>
            <a:srgbClr val="F0C423"/>
          </a:solidFill>
          <a:ln w="57150" cap="flat" cmpd="sng" algn="ctr">
            <a:solidFill>
              <a:srgbClr val="0070C0"/>
            </a:solidFill>
            <a:prstDash val="solid"/>
            <a:round/>
            <a:headEnd type="triangle"/>
            <a:tailEnd type="triangle"/>
          </a:ln>
          <a:effectLst/>
        </p:spPr>
      </p:cxnSp>
      <p:sp>
        <p:nvSpPr>
          <p:cNvPr id="51" name="TextBox 50"/>
          <p:cNvSpPr txBox="1"/>
          <p:nvPr/>
        </p:nvSpPr>
        <p:spPr>
          <a:xfrm>
            <a:off x="9675216" y="2078832"/>
            <a:ext cx="813428" cy="4039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25" dirty="0"/>
              <a:t>Reads</a:t>
            </a:r>
          </a:p>
        </p:txBody>
      </p:sp>
      <p:sp>
        <p:nvSpPr>
          <p:cNvPr id="17" name="Slide Number Placeholder 1"/>
          <p:cNvSpPr txBox="1">
            <a:spLocks/>
          </p:cNvSpPr>
          <p:nvPr/>
        </p:nvSpPr>
        <p:spPr>
          <a:xfrm>
            <a:off x="8359676" y="6386513"/>
            <a:ext cx="2468613" cy="365670"/>
          </a:xfrm>
          <a:prstGeom prst="rect">
            <a:avLst/>
          </a:prstGeom>
        </p:spPr>
        <p:txBody>
          <a:bodyPr vert="horz" lIns="77153" tIns="38576" rIns="77153" bIns="38576" rtlCol="0" anchor="ctr"/>
          <a:lstStyle>
            <a:defPPr>
              <a:defRPr lang="en-US"/>
            </a:defPPr>
            <a:lvl1pPr algn="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Vista Sans OT Reg" pitchFamily="-65" charset="0"/>
                <a:ea typeface="ヒラギノ角ゴ ProN W3" pitchFamily="-65" charset="-128"/>
                <a:cs typeface="ヒラギノ角ゴ ProN W3" pitchFamily="-65" charset="-128"/>
                <a:sym typeface="Vista Sans OT Reg" pitchFamily="-65" charset="0"/>
              </a:defRPr>
            </a:lvl1pPr>
            <a:lvl2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ern="1200">
                <a:solidFill>
                  <a:srgbClr val="000000"/>
                </a:solidFill>
                <a:latin typeface="Vista Sans OT Reg" pitchFamily="-65" charset="0"/>
                <a:ea typeface="ヒラギノ角ゴ ProN W3" pitchFamily="-65" charset="-128"/>
                <a:cs typeface="ヒラギノ角ゴ ProN W3" pitchFamily="-65" charset="-128"/>
                <a:sym typeface="Vista Sans OT Reg" pitchFamily="-65" charset="0"/>
              </a:defRPr>
            </a:lvl2pPr>
            <a:lvl3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ern="1200">
                <a:solidFill>
                  <a:srgbClr val="000000"/>
                </a:solidFill>
                <a:latin typeface="Vista Sans OT Reg" pitchFamily="-65" charset="0"/>
                <a:ea typeface="ヒラギノ角ゴ ProN W3" pitchFamily="-65" charset="-128"/>
                <a:cs typeface="ヒラギノ角ゴ ProN W3" pitchFamily="-65" charset="-128"/>
                <a:sym typeface="Vista Sans OT Reg" pitchFamily="-65" charset="0"/>
              </a:defRPr>
            </a:lvl3pPr>
            <a:lvl4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ern="1200">
                <a:solidFill>
                  <a:srgbClr val="000000"/>
                </a:solidFill>
                <a:latin typeface="Vista Sans OT Reg" pitchFamily="-65" charset="0"/>
                <a:ea typeface="ヒラギノ角ゴ ProN W3" pitchFamily="-65" charset="-128"/>
                <a:cs typeface="ヒラギノ角ゴ ProN W3" pitchFamily="-65" charset="-128"/>
                <a:sym typeface="Vista Sans OT Reg" pitchFamily="-65" charset="0"/>
              </a:defRPr>
            </a:lvl4pPr>
            <a:lvl5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ern="1200">
                <a:solidFill>
                  <a:srgbClr val="000000"/>
                </a:solidFill>
                <a:latin typeface="Vista Sans OT Reg" pitchFamily="-65" charset="0"/>
                <a:ea typeface="ヒラギノ角ゴ ProN W3" pitchFamily="-65" charset="-128"/>
                <a:cs typeface="ヒラギノ角ゴ ProN W3" pitchFamily="-65" charset="-128"/>
                <a:sym typeface="Vista Sans OT Reg" pitchFamily="-65" charset="0"/>
              </a:defRPr>
            </a:lvl5pPr>
            <a:lvl6pPr marL="2286000" algn="l" defTabSz="457200" rtl="0" eaLnBrk="1" latinLnBrk="0" hangingPunct="1">
              <a:defRPr kern="1200">
                <a:solidFill>
                  <a:srgbClr val="000000"/>
                </a:solidFill>
                <a:latin typeface="Vista Sans OT Reg" pitchFamily="-65" charset="0"/>
                <a:ea typeface="ヒラギノ角ゴ ProN W3" pitchFamily="-65" charset="-128"/>
                <a:cs typeface="ヒラギノ角ゴ ProN W3" pitchFamily="-65" charset="-128"/>
                <a:sym typeface="Vista Sans OT Reg" pitchFamily="-65" charset="0"/>
              </a:defRPr>
            </a:lvl6pPr>
            <a:lvl7pPr marL="2743200" algn="l" defTabSz="457200" rtl="0" eaLnBrk="1" latinLnBrk="0" hangingPunct="1">
              <a:defRPr kern="1200">
                <a:solidFill>
                  <a:srgbClr val="000000"/>
                </a:solidFill>
                <a:latin typeface="Vista Sans OT Reg" pitchFamily="-65" charset="0"/>
                <a:ea typeface="ヒラギノ角ゴ ProN W3" pitchFamily="-65" charset="-128"/>
                <a:cs typeface="ヒラギノ角ゴ ProN W3" pitchFamily="-65" charset="-128"/>
                <a:sym typeface="Vista Sans OT Reg" pitchFamily="-65" charset="0"/>
              </a:defRPr>
            </a:lvl7pPr>
            <a:lvl8pPr marL="3200400" algn="l" defTabSz="457200" rtl="0" eaLnBrk="1" latinLnBrk="0" hangingPunct="1">
              <a:defRPr kern="1200">
                <a:solidFill>
                  <a:srgbClr val="000000"/>
                </a:solidFill>
                <a:latin typeface="Vista Sans OT Reg" pitchFamily="-65" charset="0"/>
                <a:ea typeface="ヒラギノ角ゴ ProN W3" pitchFamily="-65" charset="-128"/>
                <a:cs typeface="ヒラギノ角ゴ ProN W3" pitchFamily="-65" charset="-128"/>
                <a:sym typeface="Vista Sans OT Reg" pitchFamily="-65" charset="0"/>
              </a:defRPr>
            </a:lvl8pPr>
            <a:lvl9pPr marL="3657600" algn="l" defTabSz="457200" rtl="0" eaLnBrk="1" latinLnBrk="0" hangingPunct="1">
              <a:defRPr kern="1200">
                <a:solidFill>
                  <a:srgbClr val="000000"/>
                </a:solidFill>
                <a:latin typeface="Vista Sans OT Reg" pitchFamily="-65" charset="0"/>
                <a:ea typeface="ヒラギノ角ゴ ProN W3" pitchFamily="-65" charset="-128"/>
                <a:cs typeface="ヒラギノ角ゴ ProN W3" pitchFamily="-65" charset="-128"/>
                <a:sym typeface="Vista Sans OT Reg" pitchFamily="-65" charset="0"/>
              </a:defRPr>
            </a:lvl9pPr>
          </a:lstStyle>
          <a:p>
            <a:r>
              <a:rPr lang="en-US" sz="1688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196108615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 dirty="0"/>
              <a:t>Background: Haystack [OSDI2010]</a:t>
            </a:r>
          </a:p>
        </p:txBody>
      </p:sp>
      <p:sp>
        <p:nvSpPr>
          <p:cNvPr id="3" name="Rectangle 2"/>
          <p:cNvSpPr/>
          <p:nvPr/>
        </p:nvSpPr>
        <p:spPr bwMode="auto">
          <a:xfrm>
            <a:off x="6593151" y="1553765"/>
            <a:ext cx="981605" cy="385763"/>
          </a:xfrm>
          <a:prstGeom prst="rect">
            <a:avLst/>
          </a:prstGeom>
          <a:solidFill>
            <a:srgbClr val="92D050"/>
          </a:solidFill>
          <a:ln w="25400" cap="flat" cmpd="sng" algn="ctr">
            <a:noFill/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88" dirty="0">
                <a:solidFill>
                  <a:srgbClr val="000000"/>
                </a:solidFill>
                <a:latin typeface="Vista Sans OT Reg" pitchFamily="-65" charset="0"/>
                <a:ea typeface="ヒラギノ角ゴ ProN W3" pitchFamily="-65" charset="-128"/>
                <a:cs typeface="ヒラギノ角ゴ ProN W3" pitchFamily="-65" charset="-128"/>
                <a:sym typeface="Vista Sans OT Reg" pitchFamily="-65" charset="0"/>
              </a:rPr>
              <a:t>Header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6593151" y="2400300"/>
            <a:ext cx="981605" cy="321469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88" dirty="0">
                <a:solidFill>
                  <a:srgbClr val="000000"/>
                </a:solidFill>
                <a:latin typeface="Vista Sans OT Reg" pitchFamily="-65" charset="0"/>
                <a:ea typeface="ヒラギノ角ゴ ProN W3" pitchFamily="-65" charset="-128"/>
                <a:cs typeface="ヒラギノ角ゴ ProN W3" pitchFamily="-65" charset="-128"/>
                <a:sym typeface="Vista Sans OT Reg" pitchFamily="-65" charset="0"/>
              </a:rPr>
              <a:t>Footer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6593151" y="1950244"/>
            <a:ext cx="981605" cy="450056"/>
          </a:xfrm>
          <a:prstGeom prst="rect">
            <a:avLst/>
          </a:prstGeom>
          <a:solidFill>
            <a:srgbClr val="F0C423"/>
          </a:solidFill>
          <a:ln w="25400" cap="flat" cmpd="sng" algn="ctr">
            <a:noFill/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88" dirty="0">
                <a:solidFill>
                  <a:srgbClr val="000000"/>
                </a:solidFill>
                <a:latin typeface="Vista Sans OT Reg" pitchFamily="-65" charset="0"/>
                <a:ea typeface="ヒラギノ角ゴ ProN W3" pitchFamily="-65" charset="-128"/>
                <a:cs typeface="ヒラギノ角ゴ ProN W3" pitchFamily="-65" charset="-128"/>
                <a:sym typeface="Vista Sans OT Reg" pitchFamily="-65" charset="0"/>
              </a:rPr>
              <a:t>BLOB1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6593151" y="1553766"/>
            <a:ext cx="981605" cy="1168003"/>
          </a:xfrm>
          <a:prstGeom prst="rect">
            <a:avLst/>
          </a:prstGeom>
          <a:noFill/>
          <a:ln w="25400" cap="flat" cmpd="sng" algn="ctr">
            <a:solidFill>
              <a:srgbClr val="002060"/>
            </a:solidFill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6479857" y="1435893"/>
            <a:ext cx="1223487" cy="4674096"/>
          </a:xfrm>
          <a:prstGeom prst="rect">
            <a:avLst/>
          </a:prstGeom>
          <a:noFill/>
          <a:ln w="25400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25" name="Rectangle 24"/>
          <p:cNvSpPr/>
          <p:nvPr/>
        </p:nvSpPr>
        <p:spPr bwMode="auto">
          <a:xfrm>
            <a:off x="9182100" y="1435893"/>
            <a:ext cx="1221581" cy="1800226"/>
          </a:xfrm>
          <a:prstGeom prst="rect">
            <a:avLst/>
          </a:prstGeom>
          <a:noFill/>
          <a:ln w="25400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26" name="Rectangle 25"/>
          <p:cNvSpPr/>
          <p:nvPr/>
        </p:nvSpPr>
        <p:spPr bwMode="auto">
          <a:xfrm>
            <a:off x="9246394" y="1553766"/>
            <a:ext cx="1028700" cy="396478"/>
          </a:xfrm>
          <a:prstGeom prst="rect">
            <a:avLst/>
          </a:prstGeom>
          <a:solidFill>
            <a:schemeClr val="accent4"/>
          </a:solidFill>
          <a:ln w="25400" cap="flat" cmpd="sng" algn="ctr">
            <a:noFill/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88" dirty="0"/>
              <a:t>B</a:t>
            </a:r>
            <a:r>
              <a:rPr lang="en-US" sz="1688" dirty="0">
                <a:solidFill>
                  <a:srgbClr val="000000"/>
                </a:solidFill>
                <a:sym typeface="Vista Sans OT Reg" pitchFamily="-65" charset="0"/>
              </a:rPr>
              <a:t>ID1: Off</a:t>
            </a:r>
          </a:p>
        </p:txBody>
      </p:sp>
      <p:cxnSp>
        <p:nvCxnSpPr>
          <p:cNvPr id="32" name="Straight Arrow Connector 31"/>
          <p:cNvCxnSpPr/>
          <p:nvPr/>
        </p:nvCxnSpPr>
        <p:spPr bwMode="auto">
          <a:xfrm>
            <a:off x="10273188" y="1950244"/>
            <a:ext cx="64294" cy="1092994"/>
          </a:xfrm>
          <a:prstGeom prst="straightConnector1">
            <a:avLst/>
          </a:prstGeom>
          <a:solidFill>
            <a:srgbClr val="F0C423"/>
          </a:solidFill>
          <a:ln w="25400" cap="flat" cmpd="sng" algn="ctr">
            <a:noFill/>
            <a:prstDash val="solid"/>
            <a:round/>
            <a:headEnd type="arrow" w="med" len="med"/>
            <a:tailEnd type="triangle"/>
          </a:ln>
          <a:effectLst/>
        </p:spPr>
      </p:cxnSp>
      <p:cxnSp>
        <p:nvCxnSpPr>
          <p:cNvPr id="36" name="Straight Connector 35"/>
          <p:cNvCxnSpPr/>
          <p:nvPr/>
        </p:nvCxnSpPr>
        <p:spPr bwMode="auto">
          <a:xfrm>
            <a:off x="7703344" y="1757363"/>
            <a:ext cx="1478756" cy="0"/>
          </a:xfrm>
          <a:prstGeom prst="line">
            <a:avLst/>
          </a:prstGeom>
          <a:solidFill>
            <a:srgbClr val="F0C423"/>
          </a:solidFill>
          <a:ln w="57150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arrow" w="med" len="med"/>
            <a:tailEnd type="none" w="med" len="med"/>
          </a:ln>
          <a:effectLst/>
        </p:spPr>
      </p:cxnSp>
      <p:cxnSp>
        <p:nvCxnSpPr>
          <p:cNvPr id="38" name="Straight Connector 37"/>
          <p:cNvCxnSpPr/>
          <p:nvPr/>
        </p:nvCxnSpPr>
        <p:spPr bwMode="auto">
          <a:xfrm flipV="1">
            <a:off x="7720543" y="2014537"/>
            <a:ext cx="1461557" cy="934342"/>
          </a:xfrm>
          <a:prstGeom prst="line">
            <a:avLst/>
          </a:prstGeom>
          <a:solidFill>
            <a:srgbClr val="F0C423"/>
          </a:solidFill>
          <a:ln w="57150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arrow" w="med" len="med"/>
            <a:tailEnd type="none" w="med" len="med"/>
          </a:ln>
          <a:effectLst/>
        </p:spPr>
      </p:cxnSp>
      <p:cxnSp>
        <p:nvCxnSpPr>
          <p:cNvPr id="41" name="Straight Connector 40"/>
          <p:cNvCxnSpPr/>
          <p:nvPr/>
        </p:nvCxnSpPr>
        <p:spPr bwMode="auto">
          <a:xfrm flipV="1">
            <a:off x="7720543" y="3043237"/>
            <a:ext cx="1461557" cy="1928813"/>
          </a:xfrm>
          <a:prstGeom prst="line">
            <a:avLst/>
          </a:prstGeom>
          <a:solidFill>
            <a:srgbClr val="F0C423"/>
          </a:solidFill>
          <a:ln w="57150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arrow" w="med" len="med"/>
            <a:tailEnd type="none" w="med" len="med"/>
          </a:ln>
          <a:effectLst/>
        </p:spPr>
      </p:cxnSp>
      <p:sp>
        <p:nvSpPr>
          <p:cNvPr id="43" name="TextBox 42"/>
          <p:cNvSpPr txBox="1"/>
          <p:nvPr/>
        </p:nvSpPr>
        <p:spPr>
          <a:xfrm>
            <a:off x="6546056" y="6109990"/>
            <a:ext cx="1124410" cy="4559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63" dirty="0"/>
              <a:t>Volume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8732044" y="3429001"/>
            <a:ext cx="2311723" cy="4559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63" dirty="0"/>
              <a:t>In-Memory Index</a:t>
            </a:r>
          </a:p>
        </p:txBody>
      </p:sp>
      <p:sp>
        <p:nvSpPr>
          <p:cNvPr id="47" name="Rectangle 2"/>
          <p:cNvSpPr>
            <a:spLocks noGrp="1" noChangeArrowheads="1"/>
          </p:cNvSpPr>
          <p:nvPr>
            <p:ph idx="1"/>
          </p:nvPr>
        </p:nvSpPr>
        <p:spPr>
          <a:xfrm>
            <a:off x="1273969" y="1092994"/>
            <a:ext cx="5254889" cy="5111353"/>
          </a:xfrm>
          <a:ln/>
        </p:spPr>
        <p:txBody>
          <a:bodyPr/>
          <a:lstStyle/>
          <a:p>
            <a:pPr lvl="1"/>
            <a:endParaRPr lang="en-US" dirty="0"/>
          </a:p>
          <a:p>
            <a:pPr lvl="1"/>
            <a:r>
              <a:rPr lang="en-US" dirty="0"/>
              <a:t>Volume is a series of BLOBs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In-memory index</a:t>
            </a:r>
          </a:p>
          <a:p>
            <a:pPr lvl="1"/>
            <a:endParaRPr lang="en-US" dirty="0"/>
          </a:p>
          <a:p>
            <a:pPr marL="439367" lvl="2" indent="0">
              <a:buNone/>
            </a:pPr>
            <a:endParaRPr lang="en-US" dirty="0"/>
          </a:p>
          <a:p>
            <a:pPr lvl="2"/>
            <a:endParaRPr lang="en-US" dirty="0"/>
          </a:p>
          <a:p>
            <a:pPr lvl="1"/>
            <a:endParaRPr lang="en-US" dirty="0"/>
          </a:p>
        </p:txBody>
      </p:sp>
      <p:sp>
        <p:nvSpPr>
          <p:cNvPr id="27" name="Slide Number Placeholder 1"/>
          <p:cNvSpPr txBox="1">
            <a:spLocks/>
          </p:cNvSpPr>
          <p:nvPr/>
        </p:nvSpPr>
        <p:spPr>
          <a:xfrm>
            <a:off x="8359676" y="6355706"/>
            <a:ext cx="2468613" cy="365670"/>
          </a:xfrm>
          <a:prstGeom prst="rect">
            <a:avLst/>
          </a:prstGeom>
        </p:spPr>
        <p:txBody>
          <a:bodyPr vert="horz" lIns="77153" tIns="38576" rIns="77153" bIns="38576" rtlCol="0" anchor="ctr"/>
          <a:lstStyle>
            <a:defPPr>
              <a:defRPr lang="en-US"/>
            </a:defPPr>
            <a:lvl1pPr algn="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Vista Sans OT Reg" pitchFamily="-65" charset="0"/>
                <a:ea typeface="ヒラギノ角ゴ ProN W3" pitchFamily="-65" charset="-128"/>
                <a:cs typeface="ヒラギノ角ゴ ProN W3" pitchFamily="-65" charset="-128"/>
                <a:sym typeface="Vista Sans OT Reg" pitchFamily="-65" charset="0"/>
              </a:defRPr>
            </a:lvl1pPr>
            <a:lvl2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ern="1200">
                <a:solidFill>
                  <a:srgbClr val="000000"/>
                </a:solidFill>
                <a:latin typeface="Vista Sans OT Reg" pitchFamily="-65" charset="0"/>
                <a:ea typeface="ヒラギノ角ゴ ProN W3" pitchFamily="-65" charset="-128"/>
                <a:cs typeface="ヒラギノ角ゴ ProN W3" pitchFamily="-65" charset="-128"/>
                <a:sym typeface="Vista Sans OT Reg" pitchFamily="-65" charset="0"/>
              </a:defRPr>
            </a:lvl2pPr>
            <a:lvl3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ern="1200">
                <a:solidFill>
                  <a:srgbClr val="000000"/>
                </a:solidFill>
                <a:latin typeface="Vista Sans OT Reg" pitchFamily="-65" charset="0"/>
                <a:ea typeface="ヒラギノ角ゴ ProN W3" pitchFamily="-65" charset="-128"/>
                <a:cs typeface="ヒラギノ角ゴ ProN W3" pitchFamily="-65" charset="-128"/>
                <a:sym typeface="Vista Sans OT Reg" pitchFamily="-65" charset="0"/>
              </a:defRPr>
            </a:lvl3pPr>
            <a:lvl4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ern="1200">
                <a:solidFill>
                  <a:srgbClr val="000000"/>
                </a:solidFill>
                <a:latin typeface="Vista Sans OT Reg" pitchFamily="-65" charset="0"/>
                <a:ea typeface="ヒラギノ角ゴ ProN W3" pitchFamily="-65" charset="-128"/>
                <a:cs typeface="ヒラギノ角ゴ ProN W3" pitchFamily="-65" charset="-128"/>
                <a:sym typeface="Vista Sans OT Reg" pitchFamily="-65" charset="0"/>
              </a:defRPr>
            </a:lvl4pPr>
            <a:lvl5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ern="1200">
                <a:solidFill>
                  <a:srgbClr val="000000"/>
                </a:solidFill>
                <a:latin typeface="Vista Sans OT Reg" pitchFamily="-65" charset="0"/>
                <a:ea typeface="ヒラギノ角ゴ ProN W3" pitchFamily="-65" charset="-128"/>
                <a:cs typeface="ヒラギノ角ゴ ProN W3" pitchFamily="-65" charset="-128"/>
                <a:sym typeface="Vista Sans OT Reg" pitchFamily="-65" charset="0"/>
              </a:defRPr>
            </a:lvl5pPr>
            <a:lvl6pPr marL="2286000" algn="l" defTabSz="457200" rtl="0" eaLnBrk="1" latinLnBrk="0" hangingPunct="1">
              <a:defRPr kern="1200">
                <a:solidFill>
                  <a:srgbClr val="000000"/>
                </a:solidFill>
                <a:latin typeface="Vista Sans OT Reg" pitchFamily="-65" charset="0"/>
                <a:ea typeface="ヒラギノ角ゴ ProN W3" pitchFamily="-65" charset="-128"/>
                <a:cs typeface="ヒラギノ角ゴ ProN W3" pitchFamily="-65" charset="-128"/>
                <a:sym typeface="Vista Sans OT Reg" pitchFamily="-65" charset="0"/>
              </a:defRPr>
            </a:lvl6pPr>
            <a:lvl7pPr marL="2743200" algn="l" defTabSz="457200" rtl="0" eaLnBrk="1" latinLnBrk="0" hangingPunct="1">
              <a:defRPr kern="1200">
                <a:solidFill>
                  <a:srgbClr val="000000"/>
                </a:solidFill>
                <a:latin typeface="Vista Sans OT Reg" pitchFamily="-65" charset="0"/>
                <a:ea typeface="ヒラギノ角ゴ ProN W3" pitchFamily="-65" charset="-128"/>
                <a:cs typeface="ヒラギノ角ゴ ProN W3" pitchFamily="-65" charset="-128"/>
                <a:sym typeface="Vista Sans OT Reg" pitchFamily="-65" charset="0"/>
              </a:defRPr>
            </a:lvl7pPr>
            <a:lvl8pPr marL="3200400" algn="l" defTabSz="457200" rtl="0" eaLnBrk="1" latinLnBrk="0" hangingPunct="1">
              <a:defRPr kern="1200">
                <a:solidFill>
                  <a:srgbClr val="000000"/>
                </a:solidFill>
                <a:latin typeface="Vista Sans OT Reg" pitchFamily="-65" charset="0"/>
                <a:ea typeface="ヒラギノ角ゴ ProN W3" pitchFamily="-65" charset="-128"/>
                <a:cs typeface="ヒラギノ角ゴ ProN W3" pitchFamily="-65" charset="-128"/>
                <a:sym typeface="Vista Sans OT Reg" pitchFamily="-65" charset="0"/>
              </a:defRPr>
            </a:lvl8pPr>
            <a:lvl9pPr marL="3657600" algn="l" defTabSz="457200" rtl="0" eaLnBrk="1" latinLnBrk="0" hangingPunct="1">
              <a:defRPr kern="1200">
                <a:solidFill>
                  <a:srgbClr val="000000"/>
                </a:solidFill>
                <a:latin typeface="Vista Sans OT Reg" pitchFamily="-65" charset="0"/>
                <a:ea typeface="ヒラギノ角ゴ ProN W3" pitchFamily="-65" charset="-128"/>
                <a:cs typeface="ヒラギノ角ゴ ProN W3" pitchFamily="-65" charset="-128"/>
                <a:sym typeface="Vista Sans OT Reg" pitchFamily="-65" charset="0"/>
              </a:defRPr>
            </a:lvl9pPr>
          </a:lstStyle>
          <a:p>
            <a:r>
              <a:rPr lang="en-US" sz="1688" dirty="0"/>
              <a:t>7</a:t>
            </a:r>
          </a:p>
        </p:txBody>
      </p:sp>
      <p:cxnSp>
        <p:nvCxnSpPr>
          <p:cNvPr id="4" name="Straight Connector 3"/>
          <p:cNvCxnSpPr/>
          <p:nvPr/>
        </p:nvCxnSpPr>
        <p:spPr bwMode="auto">
          <a:xfrm>
            <a:off x="7124700" y="4177422"/>
            <a:ext cx="0" cy="658927"/>
          </a:xfrm>
          <a:prstGeom prst="line">
            <a:avLst/>
          </a:prstGeom>
          <a:solidFill>
            <a:srgbClr val="F0C423"/>
          </a:solidFill>
          <a:ln w="57150" cap="flat" cmpd="sng" algn="ctr">
            <a:solidFill>
              <a:srgbClr val="00206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33" name="Straight Connector 32"/>
          <p:cNvCxnSpPr/>
          <p:nvPr/>
        </p:nvCxnSpPr>
        <p:spPr bwMode="auto">
          <a:xfrm>
            <a:off x="9696450" y="2336006"/>
            <a:ext cx="0" cy="450056"/>
          </a:xfrm>
          <a:prstGeom prst="line">
            <a:avLst/>
          </a:prstGeom>
          <a:solidFill>
            <a:srgbClr val="F0C423"/>
          </a:solidFill>
          <a:ln w="57150" cap="flat" cmpd="sng" algn="ctr">
            <a:solidFill>
              <a:schemeClr val="accent5">
                <a:lumMod val="50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sp>
        <p:nvSpPr>
          <p:cNvPr id="30" name="Rectangle 29"/>
          <p:cNvSpPr/>
          <p:nvPr/>
        </p:nvSpPr>
        <p:spPr bwMode="auto">
          <a:xfrm>
            <a:off x="6610350" y="2839640"/>
            <a:ext cx="981605" cy="385763"/>
          </a:xfrm>
          <a:prstGeom prst="rect">
            <a:avLst/>
          </a:prstGeom>
          <a:solidFill>
            <a:srgbClr val="92D050"/>
          </a:solidFill>
          <a:ln w="25400" cap="flat" cmpd="sng" algn="ctr">
            <a:noFill/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88" dirty="0">
                <a:solidFill>
                  <a:srgbClr val="000000"/>
                </a:solidFill>
                <a:latin typeface="Vista Sans OT Reg" pitchFamily="-65" charset="0"/>
                <a:ea typeface="ヒラギノ角ゴ ProN W3" pitchFamily="-65" charset="-128"/>
                <a:cs typeface="ヒラギノ角ゴ ProN W3" pitchFamily="-65" charset="-128"/>
                <a:sym typeface="Vista Sans OT Reg" pitchFamily="-65" charset="0"/>
              </a:rPr>
              <a:t>Header</a:t>
            </a:r>
          </a:p>
        </p:txBody>
      </p:sp>
      <p:sp>
        <p:nvSpPr>
          <p:cNvPr id="31" name="Rectangle 30"/>
          <p:cNvSpPr/>
          <p:nvPr/>
        </p:nvSpPr>
        <p:spPr bwMode="auto">
          <a:xfrm>
            <a:off x="6610350" y="3686175"/>
            <a:ext cx="981605" cy="321469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88" dirty="0">
                <a:solidFill>
                  <a:srgbClr val="000000"/>
                </a:solidFill>
                <a:latin typeface="Vista Sans OT Reg" pitchFamily="-65" charset="0"/>
                <a:ea typeface="ヒラギノ角ゴ ProN W3" pitchFamily="-65" charset="-128"/>
                <a:cs typeface="ヒラギノ角ゴ ProN W3" pitchFamily="-65" charset="-128"/>
                <a:sym typeface="Vista Sans OT Reg" pitchFamily="-65" charset="0"/>
              </a:rPr>
              <a:t>Footer</a:t>
            </a:r>
          </a:p>
        </p:txBody>
      </p:sp>
      <p:sp>
        <p:nvSpPr>
          <p:cNvPr id="34" name="Rectangle 33"/>
          <p:cNvSpPr/>
          <p:nvPr/>
        </p:nvSpPr>
        <p:spPr bwMode="auto">
          <a:xfrm>
            <a:off x="6610350" y="3236119"/>
            <a:ext cx="981605" cy="450056"/>
          </a:xfrm>
          <a:prstGeom prst="rect">
            <a:avLst/>
          </a:prstGeom>
          <a:solidFill>
            <a:srgbClr val="F0C423"/>
          </a:solidFill>
          <a:ln w="25400" cap="flat" cmpd="sng" algn="ctr">
            <a:noFill/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88" dirty="0">
                <a:solidFill>
                  <a:srgbClr val="000000"/>
                </a:solidFill>
                <a:latin typeface="Vista Sans OT Reg" pitchFamily="-65" charset="0"/>
                <a:ea typeface="ヒラギノ角ゴ ProN W3" pitchFamily="-65" charset="-128"/>
                <a:cs typeface="ヒラギノ角ゴ ProN W3" pitchFamily="-65" charset="-128"/>
                <a:sym typeface="Vista Sans OT Reg" pitchFamily="-65" charset="0"/>
              </a:rPr>
              <a:t>BLOB1</a:t>
            </a:r>
          </a:p>
        </p:txBody>
      </p:sp>
      <p:sp>
        <p:nvSpPr>
          <p:cNvPr id="35" name="Rectangle 34"/>
          <p:cNvSpPr/>
          <p:nvPr/>
        </p:nvSpPr>
        <p:spPr bwMode="auto">
          <a:xfrm>
            <a:off x="6610350" y="2839641"/>
            <a:ext cx="981605" cy="1168003"/>
          </a:xfrm>
          <a:prstGeom prst="rect">
            <a:avLst/>
          </a:prstGeom>
          <a:noFill/>
          <a:ln w="25400" cap="flat" cmpd="sng" algn="ctr">
            <a:solidFill>
              <a:srgbClr val="002060"/>
            </a:solidFill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37" name="Rectangle 36"/>
          <p:cNvSpPr/>
          <p:nvPr/>
        </p:nvSpPr>
        <p:spPr bwMode="auto">
          <a:xfrm>
            <a:off x="6610350" y="4843462"/>
            <a:ext cx="981605" cy="385763"/>
          </a:xfrm>
          <a:prstGeom prst="rect">
            <a:avLst/>
          </a:prstGeom>
          <a:solidFill>
            <a:srgbClr val="92D050"/>
          </a:solidFill>
          <a:ln w="25400" cap="flat" cmpd="sng" algn="ctr">
            <a:noFill/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88" dirty="0">
                <a:solidFill>
                  <a:srgbClr val="000000"/>
                </a:solidFill>
                <a:latin typeface="Vista Sans OT Reg" pitchFamily="-65" charset="0"/>
                <a:ea typeface="ヒラギノ角ゴ ProN W3" pitchFamily="-65" charset="-128"/>
                <a:cs typeface="ヒラギノ角ゴ ProN W3" pitchFamily="-65" charset="-128"/>
                <a:sym typeface="Vista Sans OT Reg" pitchFamily="-65" charset="0"/>
              </a:rPr>
              <a:t>Header</a:t>
            </a:r>
          </a:p>
        </p:txBody>
      </p:sp>
      <p:sp>
        <p:nvSpPr>
          <p:cNvPr id="39" name="Rectangle 38"/>
          <p:cNvSpPr/>
          <p:nvPr/>
        </p:nvSpPr>
        <p:spPr bwMode="auto">
          <a:xfrm>
            <a:off x="6610350" y="5689997"/>
            <a:ext cx="981605" cy="321469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88" dirty="0">
                <a:solidFill>
                  <a:srgbClr val="000000"/>
                </a:solidFill>
                <a:latin typeface="Vista Sans OT Reg" pitchFamily="-65" charset="0"/>
                <a:ea typeface="ヒラギノ角ゴ ProN W3" pitchFamily="-65" charset="-128"/>
                <a:cs typeface="ヒラギノ角ゴ ProN W3" pitchFamily="-65" charset="-128"/>
                <a:sym typeface="Vista Sans OT Reg" pitchFamily="-65" charset="0"/>
              </a:rPr>
              <a:t>Footer</a:t>
            </a:r>
          </a:p>
        </p:txBody>
      </p:sp>
      <p:sp>
        <p:nvSpPr>
          <p:cNvPr id="40" name="Rectangle 39"/>
          <p:cNvSpPr/>
          <p:nvPr/>
        </p:nvSpPr>
        <p:spPr bwMode="auto">
          <a:xfrm>
            <a:off x="6610350" y="5239941"/>
            <a:ext cx="981605" cy="450056"/>
          </a:xfrm>
          <a:prstGeom prst="rect">
            <a:avLst/>
          </a:prstGeom>
          <a:solidFill>
            <a:srgbClr val="F0C423"/>
          </a:solidFill>
          <a:ln w="25400" cap="flat" cmpd="sng" algn="ctr">
            <a:noFill/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88" dirty="0">
                <a:solidFill>
                  <a:srgbClr val="000000"/>
                </a:solidFill>
                <a:latin typeface="Vista Sans OT Reg" pitchFamily="-65" charset="0"/>
                <a:ea typeface="ヒラギノ角ゴ ProN W3" pitchFamily="-65" charset="-128"/>
                <a:cs typeface="ヒラギノ角ゴ ProN W3" pitchFamily="-65" charset="-128"/>
                <a:sym typeface="Vista Sans OT Reg" pitchFamily="-65" charset="0"/>
              </a:rPr>
              <a:t>BLOB1</a:t>
            </a:r>
          </a:p>
        </p:txBody>
      </p:sp>
      <p:sp>
        <p:nvSpPr>
          <p:cNvPr id="42" name="Rectangle 41"/>
          <p:cNvSpPr/>
          <p:nvPr/>
        </p:nvSpPr>
        <p:spPr bwMode="auto">
          <a:xfrm>
            <a:off x="6610350" y="4843463"/>
            <a:ext cx="981605" cy="1168003"/>
          </a:xfrm>
          <a:prstGeom prst="rect">
            <a:avLst/>
          </a:prstGeom>
          <a:noFill/>
          <a:ln w="25400" cap="flat" cmpd="sng" algn="ctr">
            <a:solidFill>
              <a:srgbClr val="002060"/>
            </a:solidFill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44" name="Rectangle 43"/>
          <p:cNvSpPr/>
          <p:nvPr/>
        </p:nvSpPr>
        <p:spPr bwMode="auto">
          <a:xfrm>
            <a:off x="9246394" y="2003822"/>
            <a:ext cx="1028700" cy="396478"/>
          </a:xfrm>
          <a:prstGeom prst="rect">
            <a:avLst/>
          </a:prstGeom>
          <a:solidFill>
            <a:schemeClr val="accent4"/>
          </a:solidFill>
          <a:ln w="25400" cap="flat" cmpd="sng" algn="ctr">
            <a:noFill/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88" dirty="0"/>
              <a:t>B</a:t>
            </a:r>
            <a:r>
              <a:rPr lang="en-US" sz="1688" dirty="0">
                <a:solidFill>
                  <a:srgbClr val="000000"/>
                </a:solidFill>
                <a:sym typeface="Vista Sans OT Reg" pitchFamily="-65" charset="0"/>
              </a:rPr>
              <a:t>ID2: Off</a:t>
            </a:r>
          </a:p>
        </p:txBody>
      </p:sp>
      <p:sp>
        <p:nvSpPr>
          <p:cNvPr id="45" name="Rectangle 44"/>
          <p:cNvSpPr/>
          <p:nvPr/>
        </p:nvSpPr>
        <p:spPr bwMode="auto">
          <a:xfrm>
            <a:off x="9246394" y="2786063"/>
            <a:ext cx="1028700" cy="396478"/>
          </a:xfrm>
          <a:prstGeom prst="rect">
            <a:avLst/>
          </a:prstGeom>
          <a:solidFill>
            <a:schemeClr val="accent4"/>
          </a:solidFill>
          <a:ln w="25400" cap="flat" cmpd="sng" algn="ctr">
            <a:noFill/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88" dirty="0"/>
              <a:t>B</a:t>
            </a:r>
            <a:r>
              <a:rPr lang="en-US" sz="1688" dirty="0">
                <a:solidFill>
                  <a:srgbClr val="000000"/>
                </a:solidFill>
                <a:sym typeface="Vista Sans OT Reg" pitchFamily="-65" charset="0"/>
              </a:rPr>
              <a:t>IDN: Off</a:t>
            </a:r>
          </a:p>
        </p:txBody>
      </p:sp>
    </p:spTree>
    <p:extLst>
      <p:ext uri="{BB962C8B-B14F-4D97-AF65-F5344CB8AC3E}">
        <p14:creationId xmlns:p14="http://schemas.microsoft.com/office/powerpoint/2010/main" val="6838108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1353800" cy="1325563"/>
          </a:xfrm>
        </p:spPr>
        <p:txBody>
          <a:bodyPr/>
          <a:lstStyle/>
          <a:p>
            <a:r>
              <a:rPr lang="en-US" dirty="0"/>
              <a:t>Erasure Codes, a simple example w/ XOR</a:t>
            </a:r>
          </a:p>
        </p:txBody>
      </p:sp>
      <p:sp>
        <p:nvSpPr>
          <p:cNvPr id="4" name="Rectangle 3"/>
          <p:cNvSpPr/>
          <p:nvPr/>
        </p:nvSpPr>
        <p:spPr>
          <a:xfrm>
            <a:off x="2691245" y="2182092"/>
            <a:ext cx="1018309" cy="6650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Helvetica Neue Medium" charset="0"/>
              </a:rPr>
              <a:t>A</a:t>
            </a:r>
          </a:p>
        </p:txBody>
      </p:sp>
      <p:sp>
        <p:nvSpPr>
          <p:cNvPr id="5" name="Rectangle 4"/>
          <p:cNvSpPr/>
          <p:nvPr/>
        </p:nvSpPr>
        <p:spPr>
          <a:xfrm>
            <a:off x="6096000" y="2182092"/>
            <a:ext cx="1018309" cy="66501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Helvetica Neue Medium" charset="0"/>
              </a:rPr>
              <a:t>A</a:t>
            </a:r>
            <a:r>
              <a:rPr lang="en-US" sz="2800" dirty="0">
                <a:effectLst/>
                <a:latin typeface="LucidaSansUnicode" charset="0"/>
              </a:rPr>
              <a:t>⊕</a:t>
            </a:r>
            <a:r>
              <a:rPr lang="en-US" sz="2800" dirty="0">
                <a:latin typeface="Helvetica Neue Medium" charset="0"/>
              </a:rPr>
              <a:t>B</a:t>
            </a:r>
          </a:p>
        </p:txBody>
      </p:sp>
      <p:sp>
        <p:nvSpPr>
          <p:cNvPr id="6" name="Rectangle 5"/>
          <p:cNvSpPr/>
          <p:nvPr/>
        </p:nvSpPr>
        <p:spPr>
          <a:xfrm>
            <a:off x="4400744" y="2182092"/>
            <a:ext cx="1018309" cy="6650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Helvetica Neue Medium" charset="0"/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7065635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267075" y="1500187"/>
            <a:ext cx="5336381" cy="475773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519" dirty="0"/>
          </a:p>
        </p:txBody>
      </p:sp>
      <p:sp>
        <p:nvSpPr>
          <p:cNvPr id="6" name="Rectangle 5"/>
          <p:cNvSpPr/>
          <p:nvPr/>
        </p:nvSpPr>
        <p:spPr>
          <a:xfrm>
            <a:off x="3459956" y="1618059"/>
            <a:ext cx="4950619" cy="361116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25" dirty="0"/>
          </a:p>
        </p:txBody>
      </p:sp>
      <p:sp>
        <p:nvSpPr>
          <p:cNvPr id="12289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 dirty="0"/>
              <a:t>Introducing f4: Haystack on cells</a:t>
            </a:r>
          </a:p>
        </p:txBody>
      </p:sp>
      <p:sp>
        <p:nvSpPr>
          <p:cNvPr id="7" name="Rectangle 6"/>
          <p:cNvSpPr/>
          <p:nvPr/>
        </p:nvSpPr>
        <p:spPr>
          <a:xfrm>
            <a:off x="4102894" y="5293519"/>
            <a:ext cx="3793331" cy="82328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25" dirty="0"/>
          </a:p>
        </p:txBody>
      </p:sp>
      <p:sp>
        <p:nvSpPr>
          <p:cNvPr id="8" name="Rectangle 7"/>
          <p:cNvSpPr/>
          <p:nvPr/>
        </p:nvSpPr>
        <p:spPr bwMode="auto">
          <a:xfrm>
            <a:off x="2839414" y="2014538"/>
            <a:ext cx="771525" cy="771525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39" name="Rectangle 38"/>
          <p:cNvSpPr/>
          <p:nvPr/>
        </p:nvSpPr>
        <p:spPr bwMode="auto">
          <a:xfrm>
            <a:off x="6889920" y="1693069"/>
            <a:ext cx="1327774" cy="3407569"/>
          </a:xfrm>
          <a:prstGeom prst="rect">
            <a:avLst/>
          </a:prstGeom>
          <a:noFill/>
          <a:ln w="57150" cap="flat" cmpd="sng" algn="ctr">
            <a:solidFill>
              <a:srgbClr val="002060"/>
            </a:solidFill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7147095" y="1693069"/>
            <a:ext cx="761747" cy="4559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63" dirty="0"/>
              <a:t>Rack</a:t>
            </a:r>
          </a:p>
        </p:txBody>
      </p:sp>
      <p:sp>
        <p:nvSpPr>
          <p:cNvPr id="41" name="Rectangle 40"/>
          <p:cNvSpPr/>
          <p:nvPr/>
        </p:nvSpPr>
        <p:spPr bwMode="auto">
          <a:xfrm>
            <a:off x="5346870" y="1693069"/>
            <a:ext cx="1327774" cy="3407569"/>
          </a:xfrm>
          <a:prstGeom prst="rect">
            <a:avLst/>
          </a:prstGeom>
          <a:noFill/>
          <a:ln w="57150" cap="flat" cmpd="sng" algn="ctr">
            <a:solidFill>
              <a:srgbClr val="002060"/>
            </a:solidFill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5604045" y="1693069"/>
            <a:ext cx="761747" cy="4559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63" dirty="0"/>
              <a:t>Rack</a:t>
            </a:r>
          </a:p>
        </p:txBody>
      </p:sp>
      <p:sp>
        <p:nvSpPr>
          <p:cNvPr id="43" name="Rectangle 42"/>
          <p:cNvSpPr/>
          <p:nvPr/>
        </p:nvSpPr>
        <p:spPr bwMode="auto">
          <a:xfrm>
            <a:off x="3739526" y="1693069"/>
            <a:ext cx="1327774" cy="3407569"/>
          </a:xfrm>
          <a:prstGeom prst="rect">
            <a:avLst/>
          </a:prstGeom>
          <a:noFill/>
          <a:ln w="57150" cap="flat" cmpd="sng" algn="ctr">
            <a:solidFill>
              <a:srgbClr val="002060"/>
            </a:solidFill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3996702" y="1693069"/>
            <a:ext cx="761747" cy="4559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63" dirty="0"/>
              <a:t>Rack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8796338" y="4071938"/>
            <a:ext cx="700833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700" dirty="0"/>
              <a:t>Cell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1338263" y="2098180"/>
            <a:ext cx="1775166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700" dirty="0" err="1"/>
              <a:t>Data+Index</a:t>
            </a:r>
            <a:endParaRPr lang="en-US" sz="2700" dirty="0"/>
          </a:p>
        </p:txBody>
      </p:sp>
      <p:sp>
        <p:nvSpPr>
          <p:cNvPr id="59" name="TextBox 58"/>
          <p:cNvSpPr txBox="1"/>
          <p:nvPr/>
        </p:nvSpPr>
        <p:spPr>
          <a:xfrm>
            <a:off x="5236727" y="5548896"/>
            <a:ext cx="1474827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700" dirty="0"/>
              <a:t>Compute</a:t>
            </a:r>
          </a:p>
        </p:txBody>
      </p:sp>
      <p:sp>
        <p:nvSpPr>
          <p:cNvPr id="69" name="Rectangle 68"/>
          <p:cNvSpPr/>
          <p:nvPr/>
        </p:nvSpPr>
        <p:spPr bwMode="auto">
          <a:xfrm>
            <a:off x="3845719" y="2271713"/>
            <a:ext cx="1092994" cy="771525"/>
          </a:xfrm>
          <a:prstGeom prst="rect">
            <a:avLst/>
          </a:prstGeom>
          <a:noFill/>
          <a:ln w="57150" cap="flat" cmpd="sng" algn="ctr">
            <a:solidFill>
              <a:schemeClr val="accent1"/>
            </a:solidFill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025" dirty="0">
              <a:solidFill>
                <a:srgbClr val="000000"/>
              </a:solidFill>
              <a:sym typeface="Vista Sans OT Reg" pitchFamily="-65" charset="0"/>
            </a:endParaRPr>
          </a:p>
        </p:txBody>
      </p:sp>
      <p:sp>
        <p:nvSpPr>
          <p:cNvPr id="70" name="Flowchart: Magnetic Disk 69"/>
          <p:cNvSpPr/>
          <p:nvPr/>
        </p:nvSpPr>
        <p:spPr bwMode="auto">
          <a:xfrm>
            <a:off x="3974306" y="2357152"/>
            <a:ext cx="257175" cy="236029"/>
          </a:xfrm>
          <a:prstGeom prst="flowChartMagneticDisk">
            <a:avLst/>
          </a:prstGeom>
          <a:solidFill>
            <a:schemeClr val="accent4">
              <a:lumMod val="60000"/>
              <a:lumOff val="40000"/>
            </a:schemeClr>
          </a:solidFill>
          <a:ln w="25400" cap="flat" cmpd="sng" algn="ctr">
            <a:solidFill>
              <a:schemeClr val="accent5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71" name="Flowchart: Magnetic Disk 70"/>
          <p:cNvSpPr/>
          <p:nvPr/>
        </p:nvSpPr>
        <p:spPr bwMode="auto">
          <a:xfrm>
            <a:off x="4552950" y="2357152"/>
            <a:ext cx="257175" cy="236029"/>
          </a:xfrm>
          <a:prstGeom prst="flowChartMagneticDisk">
            <a:avLst/>
          </a:prstGeom>
          <a:solidFill>
            <a:schemeClr val="accent4">
              <a:lumMod val="60000"/>
              <a:lumOff val="40000"/>
            </a:schemeClr>
          </a:solidFill>
          <a:ln w="25400" cap="flat" cmpd="sng" algn="ctr">
            <a:solidFill>
              <a:schemeClr val="accent5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72" name="Flowchart: Magnetic Disk 71"/>
          <p:cNvSpPr/>
          <p:nvPr/>
        </p:nvSpPr>
        <p:spPr bwMode="auto">
          <a:xfrm>
            <a:off x="3974306" y="2678621"/>
            <a:ext cx="257175" cy="236029"/>
          </a:xfrm>
          <a:prstGeom prst="flowChartMagneticDisk">
            <a:avLst/>
          </a:prstGeom>
          <a:solidFill>
            <a:schemeClr val="accent4">
              <a:lumMod val="60000"/>
              <a:lumOff val="40000"/>
            </a:schemeClr>
          </a:solidFill>
          <a:ln w="25400" cap="flat" cmpd="sng" algn="ctr">
            <a:solidFill>
              <a:schemeClr val="accent5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73" name="Flowchart: Magnetic Disk 72"/>
          <p:cNvSpPr/>
          <p:nvPr/>
        </p:nvSpPr>
        <p:spPr bwMode="auto">
          <a:xfrm>
            <a:off x="4552950" y="2678621"/>
            <a:ext cx="257175" cy="236029"/>
          </a:xfrm>
          <a:prstGeom prst="flowChartMagneticDisk">
            <a:avLst/>
          </a:prstGeom>
          <a:solidFill>
            <a:schemeClr val="accent4">
              <a:lumMod val="60000"/>
              <a:lumOff val="40000"/>
            </a:schemeClr>
          </a:solidFill>
          <a:ln w="25400" cap="flat" cmpd="sng" algn="ctr">
            <a:solidFill>
              <a:schemeClr val="accent5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74" name="Rectangle 73"/>
          <p:cNvSpPr/>
          <p:nvPr/>
        </p:nvSpPr>
        <p:spPr bwMode="auto">
          <a:xfrm>
            <a:off x="3845719" y="3171825"/>
            <a:ext cx="1092994" cy="771525"/>
          </a:xfrm>
          <a:prstGeom prst="rect">
            <a:avLst/>
          </a:prstGeom>
          <a:noFill/>
          <a:ln w="57150" cap="flat" cmpd="sng" algn="ctr">
            <a:solidFill>
              <a:schemeClr val="accent1"/>
            </a:solidFill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025" dirty="0">
              <a:solidFill>
                <a:srgbClr val="000000"/>
              </a:solidFill>
              <a:sym typeface="Vista Sans OT Reg" pitchFamily="-65" charset="0"/>
            </a:endParaRPr>
          </a:p>
        </p:txBody>
      </p:sp>
      <p:sp>
        <p:nvSpPr>
          <p:cNvPr id="75" name="Flowchart: Magnetic Disk 74"/>
          <p:cNvSpPr/>
          <p:nvPr/>
        </p:nvSpPr>
        <p:spPr bwMode="auto">
          <a:xfrm>
            <a:off x="3974306" y="3257265"/>
            <a:ext cx="257175" cy="236029"/>
          </a:xfrm>
          <a:prstGeom prst="flowChartMagneticDisk">
            <a:avLst/>
          </a:prstGeom>
          <a:solidFill>
            <a:schemeClr val="accent4">
              <a:lumMod val="60000"/>
              <a:lumOff val="40000"/>
            </a:schemeClr>
          </a:solidFill>
          <a:ln w="25400" cap="flat" cmpd="sng" algn="ctr">
            <a:solidFill>
              <a:schemeClr val="accent5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76" name="Flowchart: Magnetic Disk 75"/>
          <p:cNvSpPr/>
          <p:nvPr/>
        </p:nvSpPr>
        <p:spPr bwMode="auto">
          <a:xfrm>
            <a:off x="4552950" y="3257265"/>
            <a:ext cx="257175" cy="236029"/>
          </a:xfrm>
          <a:prstGeom prst="flowChartMagneticDisk">
            <a:avLst/>
          </a:prstGeom>
          <a:solidFill>
            <a:schemeClr val="accent4">
              <a:lumMod val="60000"/>
              <a:lumOff val="40000"/>
            </a:schemeClr>
          </a:solidFill>
          <a:ln w="25400" cap="flat" cmpd="sng" algn="ctr">
            <a:solidFill>
              <a:schemeClr val="accent5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77" name="Flowchart: Magnetic Disk 76"/>
          <p:cNvSpPr/>
          <p:nvPr/>
        </p:nvSpPr>
        <p:spPr bwMode="auto">
          <a:xfrm>
            <a:off x="3974306" y="3578734"/>
            <a:ext cx="257175" cy="236029"/>
          </a:xfrm>
          <a:prstGeom prst="flowChartMagneticDisk">
            <a:avLst/>
          </a:prstGeom>
          <a:solidFill>
            <a:schemeClr val="accent4">
              <a:lumMod val="60000"/>
              <a:lumOff val="40000"/>
            </a:schemeClr>
          </a:solidFill>
          <a:ln w="25400" cap="flat" cmpd="sng" algn="ctr">
            <a:solidFill>
              <a:schemeClr val="accent5">
                <a:lumMod val="75000"/>
              </a:schemeClr>
            </a:solidFill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78" name="Flowchart: Magnetic Disk 77"/>
          <p:cNvSpPr/>
          <p:nvPr/>
        </p:nvSpPr>
        <p:spPr bwMode="auto">
          <a:xfrm>
            <a:off x="4552950" y="3578734"/>
            <a:ext cx="257175" cy="236029"/>
          </a:xfrm>
          <a:prstGeom prst="flowChartMagneticDisk">
            <a:avLst/>
          </a:prstGeom>
          <a:solidFill>
            <a:schemeClr val="accent4">
              <a:lumMod val="60000"/>
              <a:lumOff val="40000"/>
            </a:schemeClr>
          </a:solidFill>
          <a:ln w="25400" cap="flat" cmpd="sng" algn="ctr">
            <a:solidFill>
              <a:schemeClr val="accent5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79" name="Rectangle 78"/>
          <p:cNvSpPr/>
          <p:nvPr/>
        </p:nvSpPr>
        <p:spPr bwMode="auto">
          <a:xfrm>
            <a:off x="3845719" y="4071938"/>
            <a:ext cx="1092994" cy="771525"/>
          </a:xfrm>
          <a:prstGeom prst="rect">
            <a:avLst/>
          </a:prstGeom>
          <a:noFill/>
          <a:ln w="57150" cap="flat" cmpd="sng" algn="ctr">
            <a:solidFill>
              <a:schemeClr val="accent1"/>
            </a:solidFill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025" dirty="0">
              <a:solidFill>
                <a:srgbClr val="000000"/>
              </a:solidFill>
              <a:sym typeface="Vista Sans OT Reg" pitchFamily="-65" charset="0"/>
            </a:endParaRPr>
          </a:p>
        </p:txBody>
      </p:sp>
      <p:sp>
        <p:nvSpPr>
          <p:cNvPr id="80" name="Flowchart: Magnetic Disk 79"/>
          <p:cNvSpPr/>
          <p:nvPr/>
        </p:nvSpPr>
        <p:spPr bwMode="auto">
          <a:xfrm>
            <a:off x="3974306" y="4157377"/>
            <a:ext cx="257175" cy="236029"/>
          </a:xfrm>
          <a:prstGeom prst="flowChartMagneticDisk">
            <a:avLst/>
          </a:prstGeom>
          <a:solidFill>
            <a:schemeClr val="accent4">
              <a:lumMod val="60000"/>
              <a:lumOff val="40000"/>
            </a:schemeClr>
          </a:solidFill>
          <a:ln w="25400" cap="flat" cmpd="sng" algn="ctr">
            <a:solidFill>
              <a:schemeClr val="accent5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81" name="Flowchart: Magnetic Disk 80"/>
          <p:cNvSpPr/>
          <p:nvPr/>
        </p:nvSpPr>
        <p:spPr bwMode="auto">
          <a:xfrm>
            <a:off x="4552950" y="4157377"/>
            <a:ext cx="257175" cy="236029"/>
          </a:xfrm>
          <a:prstGeom prst="flowChartMagneticDisk">
            <a:avLst/>
          </a:prstGeom>
          <a:solidFill>
            <a:schemeClr val="accent4">
              <a:lumMod val="60000"/>
              <a:lumOff val="40000"/>
            </a:schemeClr>
          </a:solidFill>
          <a:ln w="25400" cap="flat" cmpd="sng" algn="ctr">
            <a:solidFill>
              <a:schemeClr val="accent5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82" name="Flowchart: Magnetic Disk 81"/>
          <p:cNvSpPr/>
          <p:nvPr/>
        </p:nvSpPr>
        <p:spPr bwMode="auto">
          <a:xfrm>
            <a:off x="3974306" y="4478846"/>
            <a:ext cx="257175" cy="236029"/>
          </a:xfrm>
          <a:prstGeom prst="flowChartMagneticDisk">
            <a:avLst/>
          </a:prstGeom>
          <a:solidFill>
            <a:schemeClr val="accent4">
              <a:lumMod val="60000"/>
              <a:lumOff val="40000"/>
            </a:schemeClr>
          </a:solidFill>
          <a:ln w="25400" cap="flat" cmpd="sng" algn="ctr">
            <a:solidFill>
              <a:schemeClr val="accent5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83" name="Flowchart: Magnetic Disk 82"/>
          <p:cNvSpPr/>
          <p:nvPr/>
        </p:nvSpPr>
        <p:spPr bwMode="auto">
          <a:xfrm>
            <a:off x="4552950" y="4478846"/>
            <a:ext cx="257175" cy="236029"/>
          </a:xfrm>
          <a:prstGeom prst="flowChartMagneticDisk">
            <a:avLst/>
          </a:prstGeom>
          <a:solidFill>
            <a:schemeClr val="accent4">
              <a:lumMod val="60000"/>
              <a:lumOff val="40000"/>
            </a:schemeClr>
          </a:solidFill>
          <a:ln w="25400" cap="flat" cmpd="sng" algn="ctr">
            <a:solidFill>
              <a:schemeClr val="accent5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84" name="Rectangle 83"/>
          <p:cNvSpPr/>
          <p:nvPr/>
        </p:nvSpPr>
        <p:spPr bwMode="auto">
          <a:xfrm>
            <a:off x="5453062" y="2271713"/>
            <a:ext cx="1092994" cy="771525"/>
          </a:xfrm>
          <a:prstGeom prst="rect">
            <a:avLst/>
          </a:prstGeom>
          <a:noFill/>
          <a:ln w="57150" cap="flat" cmpd="sng" algn="ctr">
            <a:solidFill>
              <a:schemeClr val="accent1"/>
            </a:solidFill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025" dirty="0">
              <a:solidFill>
                <a:srgbClr val="000000"/>
              </a:solidFill>
              <a:sym typeface="Vista Sans OT Reg" pitchFamily="-65" charset="0"/>
            </a:endParaRPr>
          </a:p>
        </p:txBody>
      </p:sp>
      <p:sp>
        <p:nvSpPr>
          <p:cNvPr id="85" name="Flowchart: Magnetic Disk 84"/>
          <p:cNvSpPr/>
          <p:nvPr/>
        </p:nvSpPr>
        <p:spPr bwMode="auto">
          <a:xfrm>
            <a:off x="5581650" y="2357152"/>
            <a:ext cx="257175" cy="236029"/>
          </a:xfrm>
          <a:prstGeom prst="flowChartMagneticDisk">
            <a:avLst/>
          </a:prstGeom>
          <a:solidFill>
            <a:schemeClr val="accent4">
              <a:lumMod val="60000"/>
              <a:lumOff val="40000"/>
            </a:schemeClr>
          </a:solidFill>
          <a:ln w="25400" cap="flat" cmpd="sng" algn="ctr">
            <a:solidFill>
              <a:schemeClr val="accent5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86" name="Flowchart: Magnetic Disk 85"/>
          <p:cNvSpPr/>
          <p:nvPr/>
        </p:nvSpPr>
        <p:spPr bwMode="auto">
          <a:xfrm>
            <a:off x="6160294" y="2357152"/>
            <a:ext cx="257175" cy="236029"/>
          </a:xfrm>
          <a:prstGeom prst="flowChartMagneticDisk">
            <a:avLst/>
          </a:prstGeom>
          <a:solidFill>
            <a:schemeClr val="accent4">
              <a:lumMod val="60000"/>
              <a:lumOff val="40000"/>
            </a:schemeClr>
          </a:solidFill>
          <a:ln w="25400" cap="flat" cmpd="sng" algn="ctr">
            <a:solidFill>
              <a:schemeClr val="accent5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87" name="Flowchart: Magnetic Disk 86"/>
          <p:cNvSpPr/>
          <p:nvPr/>
        </p:nvSpPr>
        <p:spPr bwMode="auto">
          <a:xfrm>
            <a:off x="5581650" y="2678621"/>
            <a:ext cx="257175" cy="236029"/>
          </a:xfrm>
          <a:prstGeom prst="flowChartMagneticDisk">
            <a:avLst/>
          </a:prstGeom>
          <a:solidFill>
            <a:schemeClr val="accent4">
              <a:lumMod val="60000"/>
              <a:lumOff val="40000"/>
            </a:schemeClr>
          </a:solidFill>
          <a:ln w="25400" cap="flat" cmpd="sng" algn="ctr">
            <a:solidFill>
              <a:schemeClr val="accent5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88" name="Flowchart: Magnetic Disk 87"/>
          <p:cNvSpPr/>
          <p:nvPr/>
        </p:nvSpPr>
        <p:spPr bwMode="auto">
          <a:xfrm>
            <a:off x="6160294" y="2678621"/>
            <a:ext cx="257175" cy="236029"/>
          </a:xfrm>
          <a:prstGeom prst="flowChartMagneticDisk">
            <a:avLst/>
          </a:prstGeom>
          <a:solidFill>
            <a:schemeClr val="accent4">
              <a:lumMod val="60000"/>
              <a:lumOff val="40000"/>
            </a:schemeClr>
          </a:solidFill>
          <a:ln w="25400" cap="flat" cmpd="sng" algn="ctr">
            <a:solidFill>
              <a:schemeClr val="accent5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89" name="Rectangle 88"/>
          <p:cNvSpPr/>
          <p:nvPr/>
        </p:nvSpPr>
        <p:spPr bwMode="auto">
          <a:xfrm>
            <a:off x="5453062" y="3171825"/>
            <a:ext cx="1092994" cy="771525"/>
          </a:xfrm>
          <a:prstGeom prst="rect">
            <a:avLst/>
          </a:prstGeom>
          <a:noFill/>
          <a:ln w="57150" cap="flat" cmpd="sng" algn="ctr">
            <a:solidFill>
              <a:schemeClr val="accent1"/>
            </a:solidFill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025" dirty="0">
              <a:solidFill>
                <a:srgbClr val="000000"/>
              </a:solidFill>
              <a:sym typeface="Vista Sans OT Reg" pitchFamily="-65" charset="0"/>
            </a:endParaRPr>
          </a:p>
        </p:txBody>
      </p:sp>
      <p:sp>
        <p:nvSpPr>
          <p:cNvPr id="90" name="Flowchart: Magnetic Disk 89"/>
          <p:cNvSpPr/>
          <p:nvPr/>
        </p:nvSpPr>
        <p:spPr bwMode="auto">
          <a:xfrm>
            <a:off x="5581650" y="3257265"/>
            <a:ext cx="257175" cy="236029"/>
          </a:xfrm>
          <a:prstGeom prst="flowChartMagneticDisk">
            <a:avLst/>
          </a:prstGeom>
          <a:solidFill>
            <a:schemeClr val="accent4">
              <a:lumMod val="60000"/>
              <a:lumOff val="40000"/>
            </a:schemeClr>
          </a:solidFill>
          <a:ln w="25400" cap="flat" cmpd="sng" algn="ctr">
            <a:solidFill>
              <a:schemeClr val="accent5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91" name="Flowchart: Magnetic Disk 90"/>
          <p:cNvSpPr/>
          <p:nvPr/>
        </p:nvSpPr>
        <p:spPr bwMode="auto">
          <a:xfrm>
            <a:off x="6160294" y="3257265"/>
            <a:ext cx="257175" cy="236029"/>
          </a:xfrm>
          <a:prstGeom prst="flowChartMagneticDisk">
            <a:avLst/>
          </a:prstGeom>
          <a:solidFill>
            <a:schemeClr val="accent4">
              <a:lumMod val="60000"/>
              <a:lumOff val="40000"/>
            </a:schemeClr>
          </a:solidFill>
          <a:ln w="25400" cap="flat" cmpd="sng" algn="ctr">
            <a:solidFill>
              <a:schemeClr val="accent5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92" name="Flowchart: Magnetic Disk 91"/>
          <p:cNvSpPr/>
          <p:nvPr/>
        </p:nvSpPr>
        <p:spPr bwMode="auto">
          <a:xfrm>
            <a:off x="5581650" y="3578734"/>
            <a:ext cx="257175" cy="236029"/>
          </a:xfrm>
          <a:prstGeom prst="flowChartMagneticDisk">
            <a:avLst/>
          </a:prstGeom>
          <a:solidFill>
            <a:schemeClr val="accent4">
              <a:lumMod val="60000"/>
              <a:lumOff val="40000"/>
            </a:schemeClr>
          </a:solidFill>
          <a:ln w="25400" cap="flat" cmpd="sng" algn="ctr">
            <a:solidFill>
              <a:schemeClr val="accent5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93" name="Flowchart: Magnetic Disk 92"/>
          <p:cNvSpPr/>
          <p:nvPr/>
        </p:nvSpPr>
        <p:spPr bwMode="auto">
          <a:xfrm>
            <a:off x="6160294" y="3578734"/>
            <a:ext cx="257175" cy="236029"/>
          </a:xfrm>
          <a:prstGeom prst="flowChartMagneticDisk">
            <a:avLst/>
          </a:prstGeom>
          <a:solidFill>
            <a:schemeClr val="accent4">
              <a:lumMod val="60000"/>
              <a:lumOff val="40000"/>
            </a:schemeClr>
          </a:solidFill>
          <a:ln w="25400" cap="flat" cmpd="sng" algn="ctr">
            <a:solidFill>
              <a:schemeClr val="accent5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94" name="Rectangle 93"/>
          <p:cNvSpPr/>
          <p:nvPr/>
        </p:nvSpPr>
        <p:spPr bwMode="auto">
          <a:xfrm>
            <a:off x="5453062" y="4071938"/>
            <a:ext cx="1092994" cy="771525"/>
          </a:xfrm>
          <a:prstGeom prst="rect">
            <a:avLst/>
          </a:prstGeom>
          <a:noFill/>
          <a:ln w="57150" cap="flat" cmpd="sng" algn="ctr">
            <a:solidFill>
              <a:schemeClr val="accent1"/>
            </a:solidFill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025" dirty="0">
              <a:solidFill>
                <a:srgbClr val="000000"/>
              </a:solidFill>
              <a:sym typeface="Vista Sans OT Reg" pitchFamily="-65" charset="0"/>
            </a:endParaRPr>
          </a:p>
        </p:txBody>
      </p:sp>
      <p:sp>
        <p:nvSpPr>
          <p:cNvPr id="95" name="Flowchart: Magnetic Disk 94"/>
          <p:cNvSpPr/>
          <p:nvPr/>
        </p:nvSpPr>
        <p:spPr bwMode="auto">
          <a:xfrm>
            <a:off x="5581650" y="4157377"/>
            <a:ext cx="257175" cy="236029"/>
          </a:xfrm>
          <a:prstGeom prst="flowChartMagneticDisk">
            <a:avLst/>
          </a:prstGeom>
          <a:solidFill>
            <a:schemeClr val="accent4">
              <a:lumMod val="60000"/>
              <a:lumOff val="40000"/>
            </a:schemeClr>
          </a:solidFill>
          <a:ln w="25400" cap="flat" cmpd="sng" algn="ctr">
            <a:solidFill>
              <a:schemeClr val="accent5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96" name="Flowchart: Magnetic Disk 95"/>
          <p:cNvSpPr/>
          <p:nvPr/>
        </p:nvSpPr>
        <p:spPr bwMode="auto">
          <a:xfrm>
            <a:off x="6160294" y="4157377"/>
            <a:ext cx="257175" cy="236029"/>
          </a:xfrm>
          <a:prstGeom prst="flowChartMagneticDisk">
            <a:avLst/>
          </a:prstGeom>
          <a:solidFill>
            <a:schemeClr val="accent4">
              <a:lumMod val="60000"/>
              <a:lumOff val="40000"/>
            </a:schemeClr>
          </a:solidFill>
          <a:ln w="25400" cap="flat" cmpd="sng" algn="ctr">
            <a:solidFill>
              <a:schemeClr val="accent5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97" name="Flowchart: Magnetic Disk 96"/>
          <p:cNvSpPr/>
          <p:nvPr/>
        </p:nvSpPr>
        <p:spPr bwMode="auto">
          <a:xfrm>
            <a:off x="5581650" y="4478846"/>
            <a:ext cx="257175" cy="236029"/>
          </a:xfrm>
          <a:prstGeom prst="flowChartMagneticDisk">
            <a:avLst/>
          </a:prstGeom>
          <a:solidFill>
            <a:schemeClr val="accent4">
              <a:lumMod val="60000"/>
              <a:lumOff val="40000"/>
            </a:schemeClr>
          </a:solidFill>
          <a:ln w="25400" cap="flat" cmpd="sng" algn="ctr">
            <a:solidFill>
              <a:schemeClr val="accent5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98" name="Flowchart: Magnetic Disk 97"/>
          <p:cNvSpPr/>
          <p:nvPr/>
        </p:nvSpPr>
        <p:spPr bwMode="auto">
          <a:xfrm>
            <a:off x="6160294" y="4478846"/>
            <a:ext cx="257175" cy="236029"/>
          </a:xfrm>
          <a:prstGeom prst="flowChartMagneticDisk">
            <a:avLst/>
          </a:prstGeom>
          <a:solidFill>
            <a:schemeClr val="accent4">
              <a:lumMod val="60000"/>
              <a:lumOff val="40000"/>
            </a:schemeClr>
          </a:solidFill>
          <a:ln w="25400" cap="flat" cmpd="sng" algn="ctr">
            <a:solidFill>
              <a:schemeClr val="accent5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99" name="Rectangle 98"/>
          <p:cNvSpPr/>
          <p:nvPr/>
        </p:nvSpPr>
        <p:spPr bwMode="auto">
          <a:xfrm>
            <a:off x="6996112" y="2271713"/>
            <a:ext cx="1092994" cy="771525"/>
          </a:xfrm>
          <a:prstGeom prst="rect">
            <a:avLst/>
          </a:prstGeom>
          <a:noFill/>
          <a:ln w="57150" cap="flat" cmpd="sng" algn="ctr">
            <a:solidFill>
              <a:schemeClr val="accent1"/>
            </a:solidFill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025" dirty="0">
              <a:solidFill>
                <a:srgbClr val="000000"/>
              </a:solidFill>
              <a:sym typeface="Vista Sans OT Reg" pitchFamily="-65" charset="0"/>
            </a:endParaRPr>
          </a:p>
        </p:txBody>
      </p:sp>
      <p:sp>
        <p:nvSpPr>
          <p:cNvPr id="100" name="Flowchart: Magnetic Disk 99"/>
          <p:cNvSpPr/>
          <p:nvPr/>
        </p:nvSpPr>
        <p:spPr bwMode="auto">
          <a:xfrm>
            <a:off x="7124700" y="2357152"/>
            <a:ext cx="257175" cy="236029"/>
          </a:xfrm>
          <a:prstGeom prst="flowChartMagneticDisk">
            <a:avLst/>
          </a:prstGeom>
          <a:solidFill>
            <a:schemeClr val="accent4">
              <a:lumMod val="60000"/>
              <a:lumOff val="40000"/>
            </a:schemeClr>
          </a:solidFill>
          <a:ln w="25400" cap="flat" cmpd="sng" algn="ctr">
            <a:solidFill>
              <a:schemeClr val="accent5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101" name="Flowchart: Magnetic Disk 100"/>
          <p:cNvSpPr/>
          <p:nvPr/>
        </p:nvSpPr>
        <p:spPr bwMode="auto">
          <a:xfrm>
            <a:off x="7703344" y="2357152"/>
            <a:ext cx="257175" cy="236029"/>
          </a:xfrm>
          <a:prstGeom prst="flowChartMagneticDisk">
            <a:avLst/>
          </a:prstGeom>
          <a:solidFill>
            <a:schemeClr val="accent4">
              <a:lumMod val="60000"/>
              <a:lumOff val="40000"/>
            </a:schemeClr>
          </a:solidFill>
          <a:ln w="25400" cap="flat" cmpd="sng" algn="ctr">
            <a:solidFill>
              <a:schemeClr val="accent5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102" name="Flowchart: Magnetic Disk 101"/>
          <p:cNvSpPr/>
          <p:nvPr/>
        </p:nvSpPr>
        <p:spPr bwMode="auto">
          <a:xfrm>
            <a:off x="7124700" y="2678621"/>
            <a:ext cx="257175" cy="236029"/>
          </a:xfrm>
          <a:prstGeom prst="flowChartMagneticDisk">
            <a:avLst/>
          </a:prstGeom>
          <a:solidFill>
            <a:schemeClr val="accent4">
              <a:lumMod val="60000"/>
              <a:lumOff val="40000"/>
            </a:schemeClr>
          </a:solidFill>
          <a:ln w="25400" cap="flat" cmpd="sng" algn="ctr">
            <a:solidFill>
              <a:schemeClr val="accent5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103" name="Flowchart: Magnetic Disk 102"/>
          <p:cNvSpPr/>
          <p:nvPr/>
        </p:nvSpPr>
        <p:spPr bwMode="auto">
          <a:xfrm>
            <a:off x="7703344" y="2678621"/>
            <a:ext cx="257175" cy="236029"/>
          </a:xfrm>
          <a:prstGeom prst="flowChartMagneticDisk">
            <a:avLst/>
          </a:prstGeom>
          <a:solidFill>
            <a:schemeClr val="accent4">
              <a:lumMod val="60000"/>
              <a:lumOff val="40000"/>
            </a:schemeClr>
          </a:solidFill>
          <a:ln w="25400" cap="flat" cmpd="sng" algn="ctr">
            <a:solidFill>
              <a:schemeClr val="accent5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104" name="Rectangle 103"/>
          <p:cNvSpPr/>
          <p:nvPr/>
        </p:nvSpPr>
        <p:spPr bwMode="auto">
          <a:xfrm>
            <a:off x="6996112" y="3171825"/>
            <a:ext cx="1092994" cy="771525"/>
          </a:xfrm>
          <a:prstGeom prst="rect">
            <a:avLst/>
          </a:prstGeom>
          <a:noFill/>
          <a:ln w="57150" cap="flat" cmpd="sng" algn="ctr">
            <a:solidFill>
              <a:schemeClr val="accent1"/>
            </a:solidFill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025" dirty="0">
              <a:solidFill>
                <a:srgbClr val="000000"/>
              </a:solidFill>
              <a:sym typeface="Vista Sans OT Reg" pitchFamily="-65" charset="0"/>
            </a:endParaRPr>
          </a:p>
        </p:txBody>
      </p:sp>
      <p:sp>
        <p:nvSpPr>
          <p:cNvPr id="105" name="Flowchart: Magnetic Disk 104"/>
          <p:cNvSpPr/>
          <p:nvPr/>
        </p:nvSpPr>
        <p:spPr bwMode="auto">
          <a:xfrm>
            <a:off x="7124700" y="3257265"/>
            <a:ext cx="257175" cy="236029"/>
          </a:xfrm>
          <a:prstGeom prst="flowChartMagneticDisk">
            <a:avLst/>
          </a:prstGeom>
          <a:solidFill>
            <a:schemeClr val="accent4">
              <a:lumMod val="60000"/>
              <a:lumOff val="40000"/>
            </a:schemeClr>
          </a:solidFill>
          <a:ln w="25400" cap="flat" cmpd="sng" algn="ctr">
            <a:solidFill>
              <a:schemeClr val="accent5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106" name="Flowchart: Magnetic Disk 105"/>
          <p:cNvSpPr/>
          <p:nvPr/>
        </p:nvSpPr>
        <p:spPr bwMode="auto">
          <a:xfrm>
            <a:off x="7703344" y="3257265"/>
            <a:ext cx="257175" cy="236029"/>
          </a:xfrm>
          <a:prstGeom prst="flowChartMagneticDisk">
            <a:avLst/>
          </a:prstGeom>
          <a:solidFill>
            <a:schemeClr val="accent4">
              <a:lumMod val="60000"/>
              <a:lumOff val="40000"/>
            </a:schemeClr>
          </a:solidFill>
          <a:ln w="25400" cap="flat" cmpd="sng" algn="ctr">
            <a:solidFill>
              <a:schemeClr val="accent5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107" name="Flowchart: Magnetic Disk 106"/>
          <p:cNvSpPr/>
          <p:nvPr/>
        </p:nvSpPr>
        <p:spPr bwMode="auto">
          <a:xfrm>
            <a:off x="7124700" y="3578734"/>
            <a:ext cx="257175" cy="236029"/>
          </a:xfrm>
          <a:prstGeom prst="flowChartMagneticDisk">
            <a:avLst/>
          </a:prstGeom>
          <a:solidFill>
            <a:schemeClr val="accent4">
              <a:lumMod val="60000"/>
              <a:lumOff val="40000"/>
            </a:schemeClr>
          </a:solidFill>
          <a:ln w="25400" cap="flat" cmpd="sng" algn="ctr">
            <a:solidFill>
              <a:schemeClr val="accent5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108" name="Flowchart: Magnetic Disk 107"/>
          <p:cNvSpPr/>
          <p:nvPr/>
        </p:nvSpPr>
        <p:spPr bwMode="auto">
          <a:xfrm>
            <a:off x="7703344" y="3578734"/>
            <a:ext cx="257175" cy="236029"/>
          </a:xfrm>
          <a:prstGeom prst="flowChartMagneticDisk">
            <a:avLst/>
          </a:prstGeom>
          <a:solidFill>
            <a:schemeClr val="accent4">
              <a:lumMod val="60000"/>
              <a:lumOff val="40000"/>
            </a:schemeClr>
          </a:solidFill>
          <a:ln w="25400" cap="flat" cmpd="sng" algn="ctr">
            <a:solidFill>
              <a:schemeClr val="accent5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109" name="Rectangle 108"/>
          <p:cNvSpPr/>
          <p:nvPr/>
        </p:nvSpPr>
        <p:spPr bwMode="auto">
          <a:xfrm>
            <a:off x="6996112" y="4071938"/>
            <a:ext cx="1092994" cy="771525"/>
          </a:xfrm>
          <a:prstGeom prst="rect">
            <a:avLst/>
          </a:prstGeom>
          <a:noFill/>
          <a:ln w="57150" cap="flat" cmpd="sng" algn="ctr">
            <a:solidFill>
              <a:schemeClr val="accent1"/>
            </a:solidFill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025" dirty="0">
              <a:solidFill>
                <a:srgbClr val="000000"/>
              </a:solidFill>
              <a:sym typeface="Vista Sans OT Reg" pitchFamily="-65" charset="0"/>
            </a:endParaRPr>
          </a:p>
        </p:txBody>
      </p:sp>
      <p:sp>
        <p:nvSpPr>
          <p:cNvPr id="110" name="Flowchart: Magnetic Disk 109"/>
          <p:cNvSpPr/>
          <p:nvPr/>
        </p:nvSpPr>
        <p:spPr bwMode="auto">
          <a:xfrm>
            <a:off x="7124700" y="4157377"/>
            <a:ext cx="257175" cy="236029"/>
          </a:xfrm>
          <a:prstGeom prst="flowChartMagneticDisk">
            <a:avLst/>
          </a:prstGeom>
          <a:solidFill>
            <a:schemeClr val="accent4">
              <a:lumMod val="60000"/>
              <a:lumOff val="40000"/>
            </a:schemeClr>
          </a:solidFill>
          <a:ln w="25400" cap="flat" cmpd="sng" algn="ctr">
            <a:solidFill>
              <a:schemeClr val="accent5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111" name="Flowchart: Magnetic Disk 110"/>
          <p:cNvSpPr/>
          <p:nvPr/>
        </p:nvSpPr>
        <p:spPr bwMode="auto">
          <a:xfrm>
            <a:off x="7703344" y="4157377"/>
            <a:ext cx="257175" cy="236029"/>
          </a:xfrm>
          <a:prstGeom prst="flowChartMagneticDisk">
            <a:avLst/>
          </a:prstGeom>
          <a:solidFill>
            <a:schemeClr val="accent4">
              <a:lumMod val="60000"/>
              <a:lumOff val="40000"/>
            </a:schemeClr>
          </a:solidFill>
          <a:ln w="25400" cap="flat" cmpd="sng" algn="ctr">
            <a:solidFill>
              <a:schemeClr val="accent5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112" name="Flowchart: Magnetic Disk 111"/>
          <p:cNvSpPr/>
          <p:nvPr/>
        </p:nvSpPr>
        <p:spPr bwMode="auto">
          <a:xfrm>
            <a:off x="7124700" y="4478846"/>
            <a:ext cx="257175" cy="236029"/>
          </a:xfrm>
          <a:prstGeom prst="flowChartMagneticDisk">
            <a:avLst/>
          </a:prstGeom>
          <a:solidFill>
            <a:schemeClr val="accent4">
              <a:lumMod val="60000"/>
              <a:lumOff val="40000"/>
            </a:schemeClr>
          </a:solidFill>
          <a:ln w="25400" cap="flat" cmpd="sng" algn="ctr">
            <a:solidFill>
              <a:schemeClr val="accent5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113" name="Flowchart: Magnetic Disk 112"/>
          <p:cNvSpPr/>
          <p:nvPr/>
        </p:nvSpPr>
        <p:spPr bwMode="auto">
          <a:xfrm>
            <a:off x="7703344" y="4478846"/>
            <a:ext cx="257175" cy="236029"/>
          </a:xfrm>
          <a:prstGeom prst="flowChartMagneticDisk">
            <a:avLst/>
          </a:prstGeom>
          <a:solidFill>
            <a:schemeClr val="accent4">
              <a:lumMod val="60000"/>
              <a:lumOff val="40000"/>
            </a:schemeClr>
          </a:solidFill>
          <a:ln w="25400" cap="flat" cmpd="sng" algn="ctr">
            <a:solidFill>
              <a:schemeClr val="accent5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114" name="Multiply 113"/>
          <p:cNvSpPr/>
          <p:nvPr/>
        </p:nvSpPr>
        <p:spPr bwMode="auto">
          <a:xfrm>
            <a:off x="5324475" y="2978944"/>
            <a:ext cx="1478756" cy="1157288"/>
          </a:xfrm>
          <a:prstGeom prst="mathMultiply">
            <a:avLst/>
          </a:prstGeom>
          <a:solidFill>
            <a:srgbClr val="FF0000"/>
          </a:solidFill>
          <a:ln w="25400" cap="flat" cmpd="sng" algn="ctr">
            <a:noFill/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116" name="Multiply 115"/>
          <p:cNvSpPr/>
          <p:nvPr/>
        </p:nvSpPr>
        <p:spPr bwMode="auto">
          <a:xfrm>
            <a:off x="3845719" y="2207419"/>
            <a:ext cx="578644" cy="514350"/>
          </a:xfrm>
          <a:prstGeom prst="mathMultiply">
            <a:avLst/>
          </a:prstGeom>
          <a:solidFill>
            <a:srgbClr val="FF0000"/>
          </a:solidFill>
          <a:ln w="25400" cap="flat" cmpd="sng" algn="ctr">
            <a:noFill/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117" name="Multiply 116"/>
          <p:cNvSpPr/>
          <p:nvPr/>
        </p:nvSpPr>
        <p:spPr bwMode="auto">
          <a:xfrm>
            <a:off x="6841991" y="471488"/>
            <a:ext cx="1632878" cy="6107906"/>
          </a:xfrm>
          <a:prstGeom prst="mathMultiply">
            <a:avLst/>
          </a:prstGeom>
          <a:solidFill>
            <a:srgbClr val="FF0000">
              <a:alpha val="58039"/>
            </a:srgbClr>
          </a:solidFill>
          <a:ln w="25400" cap="flat" cmpd="sng" algn="ctr">
            <a:noFill/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118" name="Multiply 117"/>
          <p:cNvSpPr/>
          <p:nvPr/>
        </p:nvSpPr>
        <p:spPr bwMode="auto">
          <a:xfrm>
            <a:off x="7574756" y="3107531"/>
            <a:ext cx="578644" cy="514350"/>
          </a:xfrm>
          <a:prstGeom prst="mathMultiply">
            <a:avLst/>
          </a:prstGeom>
          <a:solidFill>
            <a:srgbClr val="FF0000"/>
          </a:solidFill>
          <a:ln w="25400" cap="flat" cmpd="sng" algn="ctr">
            <a:noFill/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119" name="Multiply 118"/>
          <p:cNvSpPr/>
          <p:nvPr/>
        </p:nvSpPr>
        <p:spPr bwMode="auto">
          <a:xfrm>
            <a:off x="3717131" y="3879056"/>
            <a:ext cx="1478756" cy="1157288"/>
          </a:xfrm>
          <a:prstGeom prst="mathMultiply">
            <a:avLst/>
          </a:prstGeom>
          <a:solidFill>
            <a:srgbClr val="FF0000"/>
          </a:solidFill>
          <a:ln w="25400" cap="flat" cmpd="sng" algn="ctr">
            <a:noFill/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120" name="Multiply 119"/>
          <p:cNvSpPr/>
          <p:nvPr/>
        </p:nvSpPr>
        <p:spPr bwMode="auto">
          <a:xfrm>
            <a:off x="2311625" y="-171450"/>
            <a:ext cx="7449119" cy="8101013"/>
          </a:xfrm>
          <a:prstGeom prst="mathMultiply">
            <a:avLst/>
          </a:prstGeom>
          <a:solidFill>
            <a:srgbClr val="FF0000">
              <a:alpha val="45882"/>
            </a:srgbClr>
          </a:solidFill>
          <a:ln w="3175" cap="flat" cmpd="sng" algn="ctr">
            <a:solidFill>
              <a:schemeClr val="tx1"/>
            </a:solidFill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115" name="Slide Number Placeholder 1"/>
          <p:cNvSpPr txBox="1">
            <a:spLocks/>
          </p:cNvSpPr>
          <p:nvPr/>
        </p:nvSpPr>
        <p:spPr>
          <a:xfrm>
            <a:off x="8359676" y="6355706"/>
            <a:ext cx="2468613" cy="365670"/>
          </a:xfrm>
          <a:prstGeom prst="rect">
            <a:avLst/>
          </a:prstGeom>
        </p:spPr>
        <p:txBody>
          <a:bodyPr vert="horz" lIns="77153" tIns="38576" rIns="77153" bIns="38576" rtlCol="0" anchor="ctr"/>
          <a:lstStyle>
            <a:defPPr>
              <a:defRPr lang="en-US"/>
            </a:defPPr>
            <a:lvl1pPr algn="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Vista Sans OT Reg" pitchFamily="-65" charset="0"/>
                <a:ea typeface="ヒラギノ角ゴ ProN W3" pitchFamily="-65" charset="-128"/>
                <a:cs typeface="ヒラギノ角ゴ ProN W3" pitchFamily="-65" charset="-128"/>
                <a:sym typeface="Vista Sans OT Reg" pitchFamily="-65" charset="0"/>
              </a:defRPr>
            </a:lvl1pPr>
            <a:lvl2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ern="1200">
                <a:solidFill>
                  <a:srgbClr val="000000"/>
                </a:solidFill>
                <a:latin typeface="Vista Sans OT Reg" pitchFamily="-65" charset="0"/>
                <a:ea typeface="ヒラギノ角ゴ ProN W3" pitchFamily="-65" charset="-128"/>
                <a:cs typeface="ヒラギノ角ゴ ProN W3" pitchFamily="-65" charset="-128"/>
                <a:sym typeface="Vista Sans OT Reg" pitchFamily="-65" charset="0"/>
              </a:defRPr>
            </a:lvl2pPr>
            <a:lvl3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ern="1200">
                <a:solidFill>
                  <a:srgbClr val="000000"/>
                </a:solidFill>
                <a:latin typeface="Vista Sans OT Reg" pitchFamily="-65" charset="0"/>
                <a:ea typeface="ヒラギノ角ゴ ProN W3" pitchFamily="-65" charset="-128"/>
                <a:cs typeface="ヒラギノ角ゴ ProN W3" pitchFamily="-65" charset="-128"/>
                <a:sym typeface="Vista Sans OT Reg" pitchFamily="-65" charset="0"/>
              </a:defRPr>
            </a:lvl3pPr>
            <a:lvl4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ern="1200">
                <a:solidFill>
                  <a:srgbClr val="000000"/>
                </a:solidFill>
                <a:latin typeface="Vista Sans OT Reg" pitchFamily="-65" charset="0"/>
                <a:ea typeface="ヒラギノ角ゴ ProN W3" pitchFamily="-65" charset="-128"/>
                <a:cs typeface="ヒラギノ角ゴ ProN W3" pitchFamily="-65" charset="-128"/>
                <a:sym typeface="Vista Sans OT Reg" pitchFamily="-65" charset="0"/>
              </a:defRPr>
            </a:lvl4pPr>
            <a:lvl5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ern="1200">
                <a:solidFill>
                  <a:srgbClr val="000000"/>
                </a:solidFill>
                <a:latin typeface="Vista Sans OT Reg" pitchFamily="-65" charset="0"/>
                <a:ea typeface="ヒラギノ角ゴ ProN W3" pitchFamily="-65" charset="-128"/>
                <a:cs typeface="ヒラギノ角ゴ ProN W3" pitchFamily="-65" charset="-128"/>
                <a:sym typeface="Vista Sans OT Reg" pitchFamily="-65" charset="0"/>
              </a:defRPr>
            </a:lvl5pPr>
            <a:lvl6pPr marL="2286000" algn="l" defTabSz="457200" rtl="0" eaLnBrk="1" latinLnBrk="0" hangingPunct="1">
              <a:defRPr kern="1200">
                <a:solidFill>
                  <a:srgbClr val="000000"/>
                </a:solidFill>
                <a:latin typeface="Vista Sans OT Reg" pitchFamily="-65" charset="0"/>
                <a:ea typeface="ヒラギノ角ゴ ProN W3" pitchFamily="-65" charset="-128"/>
                <a:cs typeface="ヒラギノ角ゴ ProN W3" pitchFamily="-65" charset="-128"/>
                <a:sym typeface="Vista Sans OT Reg" pitchFamily="-65" charset="0"/>
              </a:defRPr>
            </a:lvl6pPr>
            <a:lvl7pPr marL="2743200" algn="l" defTabSz="457200" rtl="0" eaLnBrk="1" latinLnBrk="0" hangingPunct="1">
              <a:defRPr kern="1200">
                <a:solidFill>
                  <a:srgbClr val="000000"/>
                </a:solidFill>
                <a:latin typeface="Vista Sans OT Reg" pitchFamily="-65" charset="0"/>
                <a:ea typeface="ヒラギノ角ゴ ProN W3" pitchFamily="-65" charset="-128"/>
                <a:cs typeface="ヒラギノ角ゴ ProN W3" pitchFamily="-65" charset="-128"/>
                <a:sym typeface="Vista Sans OT Reg" pitchFamily="-65" charset="0"/>
              </a:defRPr>
            </a:lvl7pPr>
            <a:lvl8pPr marL="3200400" algn="l" defTabSz="457200" rtl="0" eaLnBrk="1" latinLnBrk="0" hangingPunct="1">
              <a:defRPr kern="1200">
                <a:solidFill>
                  <a:srgbClr val="000000"/>
                </a:solidFill>
                <a:latin typeface="Vista Sans OT Reg" pitchFamily="-65" charset="0"/>
                <a:ea typeface="ヒラギノ角ゴ ProN W3" pitchFamily="-65" charset="-128"/>
                <a:cs typeface="ヒラギノ角ゴ ProN W3" pitchFamily="-65" charset="-128"/>
                <a:sym typeface="Vista Sans OT Reg" pitchFamily="-65" charset="0"/>
              </a:defRPr>
            </a:lvl8pPr>
            <a:lvl9pPr marL="3657600" algn="l" defTabSz="457200" rtl="0" eaLnBrk="1" latinLnBrk="0" hangingPunct="1">
              <a:defRPr kern="1200">
                <a:solidFill>
                  <a:srgbClr val="000000"/>
                </a:solidFill>
                <a:latin typeface="Vista Sans OT Reg" pitchFamily="-65" charset="0"/>
                <a:ea typeface="ヒラギノ角ゴ ProN W3" pitchFamily="-65" charset="-128"/>
                <a:cs typeface="ヒラギノ角ゴ ProN W3" pitchFamily="-65" charset="-128"/>
                <a:sym typeface="Vista Sans OT Reg" pitchFamily="-65" charset="0"/>
              </a:defRPr>
            </a:lvl9pPr>
          </a:lstStyle>
          <a:p>
            <a:r>
              <a:rPr lang="en-US" sz="1688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349288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39" grpId="0" animBg="1"/>
      <p:bldP spid="40" grpId="0"/>
      <p:bldP spid="41" grpId="0" animBg="1"/>
      <p:bldP spid="42" grpId="0"/>
      <p:bldP spid="43" grpId="0" animBg="1"/>
      <p:bldP spid="44" grpId="0"/>
      <p:bldP spid="57" grpId="0"/>
      <p:bldP spid="59" grpId="0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93" grpId="0" animBg="1"/>
      <p:bldP spid="94" grpId="0" animBg="1"/>
      <p:bldP spid="95" grpId="0" animBg="1"/>
      <p:bldP spid="96" grpId="0" animBg="1"/>
      <p:bldP spid="97" grpId="0" animBg="1"/>
      <p:bldP spid="98" grpId="0" animBg="1"/>
      <p:bldP spid="99" grpId="0" animBg="1"/>
      <p:bldP spid="100" grpId="0" animBg="1"/>
      <p:bldP spid="101" grpId="0" animBg="1"/>
      <p:bldP spid="102" grpId="0" animBg="1"/>
      <p:bldP spid="103" grpId="0" animBg="1"/>
      <p:bldP spid="104" grpId="0" animBg="1"/>
      <p:bldP spid="105" grpId="0" animBg="1"/>
      <p:bldP spid="106" grpId="0" animBg="1"/>
      <p:bldP spid="107" grpId="0" animBg="1"/>
      <p:bldP spid="108" grpId="0" animBg="1"/>
      <p:bldP spid="109" grpId="0" animBg="1"/>
      <p:bldP spid="110" grpId="0" animBg="1"/>
      <p:bldP spid="111" grpId="0" animBg="1"/>
      <p:bldP spid="112" grpId="0" animBg="1"/>
      <p:bldP spid="113" grpId="0" animBg="1"/>
      <p:bldP spid="114" grpId="0" animBg="1"/>
      <p:bldP spid="116" grpId="0" animBg="1"/>
      <p:bldP spid="117" grpId="0" animBg="1"/>
      <p:bldP spid="118" grpId="0" animBg="1"/>
      <p:bldP spid="119" grpId="0" animBg="1"/>
      <p:bldP spid="120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 dirty="0"/>
              <a:t>Data splitting</a:t>
            </a:r>
          </a:p>
        </p:txBody>
      </p:sp>
      <p:sp>
        <p:nvSpPr>
          <p:cNvPr id="4" name="Rectangle 3"/>
          <p:cNvSpPr/>
          <p:nvPr/>
        </p:nvSpPr>
        <p:spPr bwMode="auto">
          <a:xfrm>
            <a:off x="1725521" y="1154079"/>
            <a:ext cx="7650956" cy="49754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25400" cap="flat" cmpd="sng" algn="ctr">
            <a:noFill/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1725521" y="1163743"/>
            <a:ext cx="707231" cy="35929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25400" cap="flat" cmpd="sng" algn="ctr">
            <a:noFill/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116" name="Rectangle 115"/>
          <p:cNvSpPr/>
          <p:nvPr/>
        </p:nvSpPr>
        <p:spPr bwMode="auto">
          <a:xfrm>
            <a:off x="2497046" y="1163743"/>
            <a:ext cx="707231" cy="35929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25400" cap="flat" cmpd="sng" algn="ctr">
            <a:noFill/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118" name="Rectangle 117"/>
          <p:cNvSpPr/>
          <p:nvPr/>
        </p:nvSpPr>
        <p:spPr bwMode="auto">
          <a:xfrm>
            <a:off x="3268571" y="1163743"/>
            <a:ext cx="707231" cy="35929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25400" cap="flat" cmpd="sng" algn="ctr">
            <a:noFill/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119" name="Rectangle 118"/>
          <p:cNvSpPr/>
          <p:nvPr/>
        </p:nvSpPr>
        <p:spPr bwMode="auto">
          <a:xfrm>
            <a:off x="4040096" y="1163743"/>
            <a:ext cx="707231" cy="35929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25400" cap="flat" cmpd="sng" algn="ctr">
            <a:noFill/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120" name="Rectangle 119"/>
          <p:cNvSpPr/>
          <p:nvPr/>
        </p:nvSpPr>
        <p:spPr bwMode="auto">
          <a:xfrm>
            <a:off x="4811621" y="1163743"/>
            <a:ext cx="707231" cy="35929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25400" cap="flat" cmpd="sng" algn="ctr">
            <a:noFill/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123" name="Rectangle 122"/>
          <p:cNvSpPr/>
          <p:nvPr/>
        </p:nvSpPr>
        <p:spPr bwMode="auto">
          <a:xfrm>
            <a:off x="5583146" y="1163743"/>
            <a:ext cx="707231" cy="35929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25400" cap="flat" cmpd="sng" algn="ctr">
            <a:noFill/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124" name="Rectangle 123"/>
          <p:cNvSpPr/>
          <p:nvPr/>
        </p:nvSpPr>
        <p:spPr bwMode="auto">
          <a:xfrm>
            <a:off x="6354671" y="1163743"/>
            <a:ext cx="707231" cy="35929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25400" cap="flat" cmpd="sng" algn="ctr">
            <a:noFill/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125" name="Rectangle 124"/>
          <p:cNvSpPr/>
          <p:nvPr/>
        </p:nvSpPr>
        <p:spPr bwMode="auto">
          <a:xfrm>
            <a:off x="7126196" y="1163743"/>
            <a:ext cx="707231" cy="35929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25400" cap="flat" cmpd="sng" algn="ctr">
            <a:noFill/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126" name="Rectangle 125"/>
          <p:cNvSpPr/>
          <p:nvPr/>
        </p:nvSpPr>
        <p:spPr bwMode="auto">
          <a:xfrm>
            <a:off x="7897721" y="1163743"/>
            <a:ext cx="707231" cy="35929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25400" cap="flat" cmpd="sng" algn="ctr">
            <a:noFill/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127" name="Rectangle 126"/>
          <p:cNvSpPr/>
          <p:nvPr/>
        </p:nvSpPr>
        <p:spPr bwMode="auto">
          <a:xfrm>
            <a:off x="8669246" y="1163743"/>
            <a:ext cx="707231" cy="35929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25400" cap="flat" cmpd="sng" algn="ctr">
            <a:noFill/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128" name="Rectangle 127"/>
          <p:cNvSpPr/>
          <p:nvPr/>
        </p:nvSpPr>
        <p:spPr bwMode="auto">
          <a:xfrm>
            <a:off x="1404052" y="1228037"/>
            <a:ext cx="707231" cy="359292"/>
          </a:xfrm>
          <a:prstGeom prst="rect">
            <a:avLst/>
          </a:prstGeom>
          <a:solidFill>
            <a:srgbClr val="FFC000"/>
          </a:solidFill>
          <a:ln w="25400" cap="flat" cmpd="sng" algn="ctr">
            <a:noFill/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129" name="Rectangle 128"/>
          <p:cNvSpPr/>
          <p:nvPr/>
        </p:nvSpPr>
        <p:spPr bwMode="auto">
          <a:xfrm>
            <a:off x="2175577" y="1228037"/>
            <a:ext cx="707231" cy="359292"/>
          </a:xfrm>
          <a:prstGeom prst="rect">
            <a:avLst/>
          </a:prstGeom>
          <a:solidFill>
            <a:srgbClr val="FFC000"/>
          </a:solidFill>
          <a:ln w="25400" cap="flat" cmpd="sng" algn="ctr">
            <a:noFill/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131" name="Rectangle 130"/>
          <p:cNvSpPr/>
          <p:nvPr/>
        </p:nvSpPr>
        <p:spPr bwMode="auto">
          <a:xfrm>
            <a:off x="2947102" y="1228037"/>
            <a:ext cx="707231" cy="359292"/>
          </a:xfrm>
          <a:prstGeom prst="rect">
            <a:avLst/>
          </a:prstGeom>
          <a:solidFill>
            <a:srgbClr val="FFC000"/>
          </a:solidFill>
          <a:ln w="25400" cap="flat" cmpd="sng" algn="ctr">
            <a:noFill/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132" name="Rectangle 131"/>
          <p:cNvSpPr/>
          <p:nvPr/>
        </p:nvSpPr>
        <p:spPr bwMode="auto">
          <a:xfrm>
            <a:off x="3718627" y="1228037"/>
            <a:ext cx="707231" cy="359292"/>
          </a:xfrm>
          <a:prstGeom prst="rect">
            <a:avLst/>
          </a:prstGeom>
          <a:solidFill>
            <a:srgbClr val="FFC000"/>
          </a:solidFill>
          <a:ln w="25400" cap="flat" cmpd="sng" algn="ctr">
            <a:noFill/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133" name="Rectangle 132"/>
          <p:cNvSpPr/>
          <p:nvPr/>
        </p:nvSpPr>
        <p:spPr bwMode="auto">
          <a:xfrm>
            <a:off x="4490152" y="1228037"/>
            <a:ext cx="707231" cy="359292"/>
          </a:xfrm>
          <a:prstGeom prst="rect">
            <a:avLst/>
          </a:prstGeom>
          <a:solidFill>
            <a:srgbClr val="FFC000"/>
          </a:solidFill>
          <a:ln w="25400" cap="flat" cmpd="sng" algn="ctr">
            <a:noFill/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134" name="Rectangle 133"/>
          <p:cNvSpPr/>
          <p:nvPr/>
        </p:nvSpPr>
        <p:spPr bwMode="auto">
          <a:xfrm>
            <a:off x="5711734" y="1228037"/>
            <a:ext cx="707231" cy="35929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135" name="Rectangle 134"/>
          <p:cNvSpPr/>
          <p:nvPr/>
        </p:nvSpPr>
        <p:spPr bwMode="auto">
          <a:xfrm>
            <a:off x="6483259" y="1228037"/>
            <a:ext cx="707231" cy="35929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136" name="Rectangle 135"/>
          <p:cNvSpPr/>
          <p:nvPr/>
        </p:nvSpPr>
        <p:spPr bwMode="auto">
          <a:xfrm>
            <a:off x="7254784" y="1228037"/>
            <a:ext cx="707231" cy="35929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137" name="Rectangle 136"/>
          <p:cNvSpPr/>
          <p:nvPr/>
        </p:nvSpPr>
        <p:spPr bwMode="auto">
          <a:xfrm>
            <a:off x="8026309" y="1228037"/>
            <a:ext cx="707231" cy="35929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138" name="Rectangle 137"/>
          <p:cNvSpPr/>
          <p:nvPr/>
        </p:nvSpPr>
        <p:spPr bwMode="auto">
          <a:xfrm>
            <a:off x="8797834" y="1228037"/>
            <a:ext cx="707231" cy="35929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139" name="Rectangle 138"/>
          <p:cNvSpPr/>
          <p:nvPr/>
        </p:nvSpPr>
        <p:spPr bwMode="auto">
          <a:xfrm>
            <a:off x="2384532" y="2078832"/>
            <a:ext cx="1060847" cy="518978"/>
          </a:xfrm>
          <a:prstGeom prst="rect">
            <a:avLst/>
          </a:prstGeom>
          <a:solidFill>
            <a:srgbClr val="FFC000"/>
          </a:solidFill>
          <a:ln w="25400" cap="flat" cmpd="sng" algn="ctr">
            <a:noFill/>
            <a:prstDash val="solid"/>
            <a:round/>
            <a:headEnd type="arrow" w="med" len="med"/>
            <a:tailEnd type="none" w="med" len="med"/>
          </a:ln>
          <a:effectLst/>
          <a:scene3d>
            <a:camera prst="isometricLeftDown"/>
            <a:lightRig rig="threePt" dir="t"/>
          </a:scene3d>
          <a:sp3d>
            <a:bevelT w="139700" h="139700" prst="divot"/>
          </a:sp3d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11" name="Down Arrow 10"/>
          <p:cNvSpPr/>
          <p:nvPr/>
        </p:nvSpPr>
        <p:spPr bwMode="auto">
          <a:xfrm>
            <a:off x="2304165" y="1628775"/>
            <a:ext cx="2121694" cy="439135"/>
          </a:xfrm>
          <a:prstGeom prst="downArrow">
            <a:avLst/>
          </a:prstGeom>
          <a:solidFill>
            <a:schemeClr val="accent5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144" name="Down Arrow 143"/>
          <p:cNvSpPr/>
          <p:nvPr/>
        </p:nvSpPr>
        <p:spPr bwMode="auto">
          <a:xfrm>
            <a:off x="6547552" y="1628775"/>
            <a:ext cx="2121694" cy="439135"/>
          </a:xfrm>
          <a:prstGeom prst="downArrow">
            <a:avLst/>
          </a:prstGeom>
          <a:solidFill>
            <a:schemeClr val="accent5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145" name="Rectangle 144"/>
          <p:cNvSpPr/>
          <p:nvPr/>
        </p:nvSpPr>
        <p:spPr bwMode="auto">
          <a:xfrm>
            <a:off x="3413232" y="2143125"/>
            <a:ext cx="1060847" cy="518978"/>
          </a:xfrm>
          <a:prstGeom prst="rect">
            <a:avLst/>
          </a:prstGeom>
          <a:solidFill>
            <a:srgbClr val="FFC000"/>
          </a:solidFill>
          <a:ln w="25400" cap="flat" cmpd="sng" algn="ctr">
            <a:noFill/>
            <a:prstDash val="solid"/>
            <a:round/>
            <a:headEnd type="arrow" w="med" len="med"/>
            <a:tailEnd type="none" w="med" len="med"/>
          </a:ln>
          <a:effectLst/>
          <a:scene3d>
            <a:camera prst="isometricLeftDown"/>
            <a:lightRig rig="threePt" dir="t"/>
          </a:scene3d>
          <a:sp3d>
            <a:bevelT w="139700" h="139700" prst="divot"/>
          </a:sp3d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147" name="Rectangle 146"/>
          <p:cNvSpPr/>
          <p:nvPr/>
        </p:nvSpPr>
        <p:spPr bwMode="auto">
          <a:xfrm>
            <a:off x="6627919" y="2078832"/>
            <a:ext cx="1060847" cy="51897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arrow" w="med" len="med"/>
            <a:tailEnd type="none" w="med" len="med"/>
          </a:ln>
          <a:effectLst/>
          <a:scene3d>
            <a:camera prst="isometricLeftDown"/>
            <a:lightRig rig="threePt" dir="t"/>
          </a:scene3d>
          <a:sp3d>
            <a:bevelT w="139700" h="139700" prst="divot"/>
          </a:sp3d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148" name="Rectangle 147"/>
          <p:cNvSpPr/>
          <p:nvPr/>
        </p:nvSpPr>
        <p:spPr bwMode="auto">
          <a:xfrm>
            <a:off x="7656619" y="2138497"/>
            <a:ext cx="1060847" cy="51897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arrow" w="med" len="med"/>
            <a:tailEnd type="none" w="med" len="med"/>
          </a:ln>
          <a:effectLst/>
          <a:scene3d>
            <a:camera prst="isometricLeftDown"/>
            <a:lightRig rig="threePt" dir="t"/>
          </a:scene3d>
          <a:sp3d>
            <a:bevelT w="139700" h="139700" prst="divot"/>
          </a:sp3d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13" name="Rounded Rectangle 12"/>
          <p:cNvSpPr/>
          <p:nvPr/>
        </p:nvSpPr>
        <p:spPr bwMode="auto">
          <a:xfrm>
            <a:off x="1211171" y="1061290"/>
            <a:ext cx="4243388" cy="1789066"/>
          </a:xfrm>
          <a:prstGeom prst="roundRect">
            <a:avLst/>
          </a:prstGeom>
          <a:noFill/>
          <a:ln w="57150" cap="flat" cmpd="sng" algn="ctr">
            <a:solidFill>
              <a:srgbClr val="FFC000"/>
            </a:solidFill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 dirty="0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149" name="Rounded Rectangle 148"/>
          <p:cNvSpPr/>
          <p:nvPr/>
        </p:nvSpPr>
        <p:spPr bwMode="auto">
          <a:xfrm>
            <a:off x="5518852" y="1061290"/>
            <a:ext cx="4243388" cy="1789066"/>
          </a:xfrm>
          <a:prstGeom prst="roundRect">
            <a:avLst/>
          </a:prstGeom>
          <a:noFill/>
          <a:ln w="57150" cap="flat" cmpd="sng" algn="ctr">
            <a:solidFill>
              <a:schemeClr val="accent1">
                <a:lumMod val="60000"/>
                <a:lumOff val="40000"/>
              </a:schemeClr>
            </a:solidFill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275465" y="2400301"/>
            <a:ext cx="1063112" cy="4559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63" dirty="0"/>
              <a:t>Stripe1</a:t>
            </a:r>
          </a:p>
        </p:txBody>
      </p:sp>
      <p:sp>
        <p:nvSpPr>
          <p:cNvPr id="150" name="TextBox 149"/>
          <p:cNvSpPr txBox="1"/>
          <p:nvPr/>
        </p:nvSpPr>
        <p:spPr>
          <a:xfrm>
            <a:off x="5647440" y="2380953"/>
            <a:ext cx="1063112" cy="4559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63" dirty="0"/>
              <a:t>Stripe2</a:t>
            </a:r>
          </a:p>
        </p:txBody>
      </p:sp>
      <p:sp>
        <p:nvSpPr>
          <p:cNvPr id="151" name="Rectangle 150"/>
          <p:cNvSpPr/>
          <p:nvPr/>
        </p:nvSpPr>
        <p:spPr bwMode="auto">
          <a:xfrm>
            <a:off x="1810451" y="3225175"/>
            <a:ext cx="964407" cy="1754064"/>
          </a:xfrm>
          <a:prstGeom prst="rect">
            <a:avLst/>
          </a:prstGeom>
          <a:solidFill>
            <a:srgbClr val="FFC000"/>
          </a:solidFill>
          <a:ln w="25400" cap="flat" cmpd="sng" algn="ctr">
            <a:noFill/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153" name="Rectangle 152"/>
          <p:cNvSpPr/>
          <p:nvPr/>
        </p:nvSpPr>
        <p:spPr bwMode="auto">
          <a:xfrm>
            <a:off x="8745166" y="3190289"/>
            <a:ext cx="903300" cy="1950532"/>
          </a:xfrm>
          <a:prstGeom prst="rect">
            <a:avLst/>
          </a:prstGeom>
          <a:solidFill>
            <a:srgbClr val="FFC000"/>
          </a:solidFill>
          <a:ln w="25400" cap="flat" cmpd="sng" algn="ctr">
            <a:noFill/>
            <a:prstDash val="solid"/>
            <a:round/>
            <a:headEnd type="arrow" w="med" len="med"/>
            <a:tailEnd type="none" w="med" len="med"/>
          </a:ln>
          <a:effectLst/>
          <a:scene3d>
            <a:camera prst="isometricLeftDown"/>
            <a:lightRig rig="threePt" dir="t"/>
          </a:scene3d>
          <a:sp3d>
            <a:bevelT w="139700" h="139700" prst="divot"/>
          </a:sp3d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158" name="Rectangle 157"/>
          <p:cNvSpPr/>
          <p:nvPr/>
        </p:nvSpPr>
        <p:spPr bwMode="auto">
          <a:xfrm>
            <a:off x="3078094" y="3213978"/>
            <a:ext cx="964407" cy="1753971"/>
          </a:xfrm>
          <a:prstGeom prst="rect">
            <a:avLst/>
          </a:prstGeom>
          <a:solidFill>
            <a:srgbClr val="FFC000"/>
          </a:solidFill>
          <a:ln w="25400" cap="flat" cmpd="sng" algn="ctr">
            <a:noFill/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159" name="Rectangle 158"/>
          <p:cNvSpPr/>
          <p:nvPr/>
        </p:nvSpPr>
        <p:spPr bwMode="auto">
          <a:xfrm>
            <a:off x="4360069" y="3213967"/>
            <a:ext cx="964407" cy="1754064"/>
          </a:xfrm>
          <a:prstGeom prst="rect">
            <a:avLst/>
          </a:prstGeom>
          <a:solidFill>
            <a:srgbClr val="FFC000"/>
          </a:solidFill>
          <a:ln w="25400" cap="flat" cmpd="sng" algn="ctr">
            <a:noFill/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160" name="Rectangle 159"/>
          <p:cNvSpPr/>
          <p:nvPr/>
        </p:nvSpPr>
        <p:spPr bwMode="auto">
          <a:xfrm>
            <a:off x="5645943" y="3213967"/>
            <a:ext cx="964407" cy="1754064"/>
          </a:xfrm>
          <a:prstGeom prst="rect">
            <a:avLst/>
          </a:prstGeom>
          <a:solidFill>
            <a:srgbClr val="FFC000"/>
          </a:solidFill>
          <a:ln w="25400" cap="flat" cmpd="sng" algn="ctr">
            <a:noFill/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161" name="Rectangle 160"/>
          <p:cNvSpPr/>
          <p:nvPr/>
        </p:nvSpPr>
        <p:spPr bwMode="auto">
          <a:xfrm>
            <a:off x="6930594" y="3213967"/>
            <a:ext cx="964407" cy="1754064"/>
          </a:xfrm>
          <a:prstGeom prst="rect">
            <a:avLst/>
          </a:prstGeom>
          <a:solidFill>
            <a:srgbClr val="FFC000"/>
          </a:solidFill>
          <a:ln w="25400" cap="flat" cmpd="sng" algn="ctr">
            <a:noFill/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166" name="Rectangle 165"/>
          <p:cNvSpPr/>
          <p:nvPr/>
        </p:nvSpPr>
        <p:spPr bwMode="auto">
          <a:xfrm>
            <a:off x="9580985" y="3179835"/>
            <a:ext cx="903300" cy="1950532"/>
          </a:xfrm>
          <a:prstGeom prst="rect">
            <a:avLst/>
          </a:prstGeom>
          <a:solidFill>
            <a:srgbClr val="FFC000"/>
          </a:solidFill>
          <a:ln w="25400" cap="flat" cmpd="sng" algn="ctr">
            <a:noFill/>
            <a:prstDash val="solid"/>
            <a:round/>
            <a:headEnd type="arrow" w="med" len="med"/>
            <a:tailEnd type="none" w="med" len="med"/>
          </a:ln>
          <a:effectLst/>
          <a:scene3d>
            <a:camera prst="isometricLeftDown"/>
            <a:lightRig rig="threePt" dir="t"/>
          </a:scene3d>
          <a:sp3d>
            <a:bevelT w="139700" h="139700" prst="divot"/>
          </a:sp3d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172" name="TextBox 171"/>
          <p:cNvSpPr txBox="1"/>
          <p:nvPr/>
        </p:nvSpPr>
        <p:spPr>
          <a:xfrm>
            <a:off x="759619" y="3820839"/>
            <a:ext cx="613438" cy="6117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375" dirty="0"/>
              <a:t>RS</a:t>
            </a:r>
          </a:p>
        </p:txBody>
      </p:sp>
      <p:sp>
        <p:nvSpPr>
          <p:cNvPr id="173" name="Double Bracket 172"/>
          <p:cNvSpPr/>
          <p:nvPr/>
        </p:nvSpPr>
        <p:spPr bwMode="auto">
          <a:xfrm>
            <a:off x="1450542" y="3107531"/>
            <a:ext cx="6702859" cy="1997734"/>
          </a:xfrm>
          <a:prstGeom prst="bracketPair">
            <a:avLst/>
          </a:prstGeom>
          <a:noFill/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174" name="Double Bracket 173"/>
          <p:cNvSpPr/>
          <p:nvPr/>
        </p:nvSpPr>
        <p:spPr bwMode="auto">
          <a:xfrm>
            <a:off x="8715735" y="3043238"/>
            <a:ext cx="2009415" cy="1976198"/>
          </a:xfrm>
          <a:prstGeom prst="bracketPair">
            <a:avLst/>
          </a:prstGeom>
          <a:noFill/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175" name="TextBox 174"/>
          <p:cNvSpPr txBox="1"/>
          <p:nvPr/>
        </p:nvSpPr>
        <p:spPr>
          <a:xfrm>
            <a:off x="8089106" y="3893589"/>
            <a:ext cx="712054" cy="6117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375" dirty="0"/>
              <a:t> =&gt;</a:t>
            </a:r>
          </a:p>
        </p:txBody>
      </p:sp>
      <p:sp>
        <p:nvSpPr>
          <p:cNvPr id="176" name="Rectangle 175"/>
          <p:cNvSpPr/>
          <p:nvPr/>
        </p:nvSpPr>
        <p:spPr bwMode="auto">
          <a:xfrm>
            <a:off x="1806208" y="3878330"/>
            <a:ext cx="964407" cy="547039"/>
          </a:xfrm>
          <a:prstGeom prst="rect">
            <a:avLst/>
          </a:prstGeom>
          <a:solidFill>
            <a:srgbClr val="0070C0"/>
          </a:solidFill>
          <a:ln w="25400" cap="flat" cmpd="sng" algn="ctr">
            <a:noFill/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25" dirty="0">
                <a:solidFill>
                  <a:srgbClr val="FFFFFF"/>
                </a:solidFill>
                <a:latin typeface="Vista Sans OT Reg" pitchFamily="-65" charset="0"/>
                <a:ea typeface="ヒラギノ角ゴ ProN W3" pitchFamily="-65" charset="-128"/>
                <a:cs typeface="ヒラギノ角ゴ ProN W3" pitchFamily="-65" charset="-128"/>
                <a:sym typeface="Vista Sans OT Reg" pitchFamily="-65" charset="0"/>
              </a:rPr>
              <a:t>BLOB2</a:t>
            </a:r>
          </a:p>
        </p:txBody>
      </p:sp>
      <p:sp>
        <p:nvSpPr>
          <p:cNvPr id="177" name="Rectangle 176"/>
          <p:cNvSpPr/>
          <p:nvPr/>
        </p:nvSpPr>
        <p:spPr bwMode="auto">
          <a:xfrm>
            <a:off x="3078094" y="3889871"/>
            <a:ext cx="964407" cy="537719"/>
          </a:xfrm>
          <a:prstGeom prst="rect">
            <a:avLst/>
          </a:prstGeom>
          <a:solidFill>
            <a:srgbClr val="0070C0"/>
          </a:solidFill>
          <a:ln w="25400" cap="flat" cmpd="sng" algn="ctr">
            <a:noFill/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178" name="Rectangle 177"/>
          <p:cNvSpPr/>
          <p:nvPr/>
        </p:nvSpPr>
        <p:spPr bwMode="auto">
          <a:xfrm>
            <a:off x="4360069" y="3877771"/>
            <a:ext cx="964407" cy="551538"/>
          </a:xfrm>
          <a:prstGeom prst="rect">
            <a:avLst/>
          </a:prstGeom>
          <a:solidFill>
            <a:srgbClr val="0070C0"/>
          </a:solidFill>
          <a:ln w="25400" cap="flat" cmpd="sng" algn="ctr">
            <a:noFill/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179" name="Rectangle 178"/>
          <p:cNvSpPr/>
          <p:nvPr/>
        </p:nvSpPr>
        <p:spPr bwMode="auto">
          <a:xfrm>
            <a:off x="5645943" y="3889871"/>
            <a:ext cx="964407" cy="537719"/>
          </a:xfrm>
          <a:prstGeom prst="rect">
            <a:avLst/>
          </a:prstGeom>
          <a:solidFill>
            <a:srgbClr val="0070C0"/>
          </a:solidFill>
          <a:ln w="25400" cap="flat" cmpd="sng" algn="ctr">
            <a:noFill/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180" name="Rectangle 179"/>
          <p:cNvSpPr/>
          <p:nvPr/>
        </p:nvSpPr>
        <p:spPr bwMode="auto">
          <a:xfrm>
            <a:off x="6930594" y="3889871"/>
            <a:ext cx="964407" cy="537719"/>
          </a:xfrm>
          <a:prstGeom prst="rect">
            <a:avLst/>
          </a:prstGeom>
          <a:solidFill>
            <a:srgbClr val="0070C0"/>
          </a:solidFill>
          <a:ln w="25400" cap="flat" cmpd="sng" algn="ctr">
            <a:noFill/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181" name="Rectangle 180"/>
          <p:cNvSpPr/>
          <p:nvPr/>
        </p:nvSpPr>
        <p:spPr bwMode="auto">
          <a:xfrm>
            <a:off x="8758271" y="3984321"/>
            <a:ext cx="797031" cy="470662"/>
          </a:xfrm>
          <a:prstGeom prst="rect">
            <a:avLst/>
          </a:prstGeom>
          <a:solidFill>
            <a:srgbClr val="0070C0"/>
          </a:solidFill>
          <a:ln w="25400" cap="flat" cmpd="sng" algn="ctr">
            <a:noFill/>
            <a:prstDash val="solid"/>
            <a:round/>
            <a:headEnd type="arrow" w="med" len="med"/>
            <a:tailEnd type="none" w="med" len="med"/>
          </a:ln>
          <a:effectLst/>
          <a:scene3d>
            <a:camera prst="isometricLeftDown"/>
            <a:lightRig rig="threePt" dir="t"/>
          </a:scene3d>
          <a:sp3d>
            <a:bevelT w="139700" h="139700" prst="divot"/>
          </a:sp3d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182" name="Rectangle 181"/>
          <p:cNvSpPr/>
          <p:nvPr/>
        </p:nvSpPr>
        <p:spPr bwMode="auto">
          <a:xfrm>
            <a:off x="9594090" y="3984321"/>
            <a:ext cx="797031" cy="470662"/>
          </a:xfrm>
          <a:prstGeom prst="rect">
            <a:avLst/>
          </a:prstGeom>
          <a:solidFill>
            <a:srgbClr val="0070C0"/>
          </a:solidFill>
          <a:ln w="25400" cap="flat" cmpd="sng" algn="ctr">
            <a:noFill/>
            <a:prstDash val="solid"/>
            <a:round/>
            <a:headEnd type="arrow" w="med" len="med"/>
            <a:tailEnd type="none" w="med" len="med"/>
          </a:ln>
          <a:effectLst/>
          <a:scene3d>
            <a:camera prst="isometricLeftDown"/>
            <a:lightRig rig="threePt" dir="t"/>
          </a:scene3d>
          <a:sp3d>
            <a:bevelT w="139700" h="139700" prst="divot"/>
          </a:sp3d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183" name="TextBox 182"/>
          <p:cNvSpPr txBox="1"/>
          <p:nvPr/>
        </p:nvSpPr>
        <p:spPr>
          <a:xfrm>
            <a:off x="823913" y="5470801"/>
            <a:ext cx="613438" cy="6117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375" dirty="0"/>
              <a:t>RS</a:t>
            </a:r>
          </a:p>
        </p:txBody>
      </p:sp>
      <p:sp>
        <p:nvSpPr>
          <p:cNvPr id="184" name="Double Bracket 183"/>
          <p:cNvSpPr/>
          <p:nvPr/>
        </p:nvSpPr>
        <p:spPr bwMode="auto">
          <a:xfrm>
            <a:off x="1462580" y="5229225"/>
            <a:ext cx="6690821" cy="1174003"/>
          </a:xfrm>
          <a:prstGeom prst="bracketPair">
            <a:avLst/>
          </a:prstGeom>
          <a:noFill/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185" name="Double Bracket 184"/>
          <p:cNvSpPr/>
          <p:nvPr/>
        </p:nvSpPr>
        <p:spPr bwMode="auto">
          <a:xfrm>
            <a:off x="8733540" y="5245680"/>
            <a:ext cx="1991611" cy="1176316"/>
          </a:xfrm>
          <a:prstGeom prst="bracketPair">
            <a:avLst/>
          </a:prstGeom>
          <a:noFill/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186" name="TextBox 185"/>
          <p:cNvSpPr txBox="1"/>
          <p:nvPr/>
        </p:nvSpPr>
        <p:spPr>
          <a:xfrm>
            <a:off x="8089106" y="5521700"/>
            <a:ext cx="712054" cy="6117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375" dirty="0"/>
              <a:t> =&gt;</a:t>
            </a:r>
          </a:p>
        </p:txBody>
      </p:sp>
      <p:sp>
        <p:nvSpPr>
          <p:cNvPr id="68" name="Slide Number Placeholder 1"/>
          <p:cNvSpPr txBox="1">
            <a:spLocks/>
          </p:cNvSpPr>
          <p:nvPr/>
        </p:nvSpPr>
        <p:spPr>
          <a:xfrm>
            <a:off x="8410575" y="6342312"/>
            <a:ext cx="2468613" cy="365670"/>
          </a:xfrm>
          <a:prstGeom prst="rect">
            <a:avLst/>
          </a:prstGeom>
        </p:spPr>
        <p:txBody>
          <a:bodyPr vert="horz" lIns="77153" tIns="38576" rIns="77153" bIns="38576" rtlCol="0" anchor="ctr"/>
          <a:lstStyle>
            <a:defPPr>
              <a:defRPr lang="en-US"/>
            </a:defPPr>
            <a:lvl1pPr algn="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Vista Sans OT Reg" pitchFamily="-65" charset="0"/>
                <a:ea typeface="ヒラギノ角ゴ ProN W3" pitchFamily="-65" charset="-128"/>
                <a:cs typeface="ヒラギノ角ゴ ProN W3" pitchFamily="-65" charset="-128"/>
                <a:sym typeface="Vista Sans OT Reg" pitchFamily="-65" charset="0"/>
              </a:defRPr>
            </a:lvl1pPr>
            <a:lvl2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ern="1200">
                <a:solidFill>
                  <a:srgbClr val="000000"/>
                </a:solidFill>
                <a:latin typeface="Vista Sans OT Reg" pitchFamily="-65" charset="0"/>
                <a:ea typeface="ヒラギノ角ゴ ProN W3" pitchFamily="-65" charset="-128"/>
                <a:cs typeface="ヒラギノ角ゴ ProN W3" pitchFamily="-65" charset="-128"/>
                <a:sym typeface="Vista Sans OT Reg" pitchFamily="-65" charset="0"/>
              </a:defRPr>
            </a:lvl2pPr>
            <a:lvl3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ern="1200">
                <a:solidFill>
                  <a:srgbClr val="000000"/>
                </a:solidFill>
                <a:latin typeface="Vista Sans OT Reg" pitchFamily="-65" charset="0"/>
                <a:ea typeface="ヒラギノ角ゴ ProN W3" pitchFamily="-65" charset="-128"/>
                <a:cs typeface="ヒラギノ角ゴ ProN W3" pitchFamily="-65" charset="-128"/>
                <a:sym typeface="Vista Sans OT Reg" pitchFamily="-65" charset="0"/>
              </a:defRPr>
            </a:lvl3pPr>
            <a:lvl4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ern="1200">
                <a:solidFill>
                  <a:srgbClr val="000000"/>
                </a:solidFill>
                <a:latin typeface="Vista Sans OT Reg" pitchFamily="-65" charset="0"/>
                <a:ea typeface="ヒラギノ角ゴ ProN W3" pitchFamily="-65" charset="-128"/>
                <a:cs typeface="ヒラギノ角ゴ ProN W3" pitchFamily="-65" charset="-128"/>
                <a:sym typeface="Vista Sans OT Reg" pitchFamily="-65" charset="0"/>
              </a:defRPr>
            </a:lvl4pPr>
            <a:lvl5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ern="1200">
                <a:solidFill>
                  <a:srgbClr val="000000"/>
                </a:solidFill>
                <a:latin typeface="Vista Sans OT Reg" pitchFamily="-65" charset="0"/>
                <a:ea typeface="ヒラギノ角ゴ ProN W3" pitchFamily="-65" charset="-128"/>
                <a:cs typeface="ヒラギノ角ゴ ProN W3" pitchFamily="-65" charset="-128"/>
                <a:sym typeface="Vista Sans OT Reg" pitchFamily="-65" charset="0"/>
              </a:defRPr>
            </a:lvl5pPr>
            <a:lvl6pPr marL="2286000" algn="l" defTabSz="457200" rtl="0" eaLnBrk="1" latinLnBrk="0" hangingPunct="1">
              <a:defRPr kern="1200">
                <a:solidFill>
                  <a:srgbClr val="000000"/>
                </a:solidFill>
                <a:latin typeface="Vista Sans OT Reg" pitchFamily="-65" charset="0"/>
                <a:ea typeface="ヒラギノ角ゴ ProN W3" pitchFamily="-65" charset="-128"/>
                <a:cs typeface="ヒラギノ角ゴ ProN W3" pitchFamily="-65" charset="-128"/>
                <a:sym typeface="Vista Sans OT Reg" pitchFamily="-65" charset="0"/>
              </a:defRPr>
            </a:lvl6pPr>
            <a:lvl7pPr marL="2743200" algn="l" defTabSz="457200" rtl="0" eaLnBrk="1" latinLnBrk="0" hangingPunct="1">
              <a:defRPr kern="1200">
                <a:solidFill>
                  <a:srgbClr val="000000"/>
                </a:solidFill>
                <a:latin typeface="Vista Sans OT Reg" pitchFamily="-65" charset="0"/>
                <a:ea typeface="ヒラギノ角ゴ ProN W3" pitchFamily="-65" charset="-128"/>
                <a:cs typeface="ヒラギノ角ゴ ProN W3" pitchFamily="-65" charset="-128"/>
                <a:sym typeface="Vista Sans OT Reg" pitchFamily="-65" charset="0"/>
              </a:defRPr>
            </a:lvl7pPr>
            <a:lvl8pPr marL="3200400" algn="l" defTabSz="457200" rtl="0" eaLnBrk="1" latinLnBrk="0" hangingPunct="1">
              <a:defRPr kern="1200">
                <a:solidFill>
                  <a:srgbClr val="000000"/>
                </a:solidFill>
                <a:latin typeface="Vista Sans OT Reg" pitchFamily="-65" charset="0"/>
                <a:ea typeface="ヒラギノ角ゴ ProN W3" pitchFamily="-65" charset="-128"/>
                <a:cs typeface="ヒラギノ角ゴ ProN W3" pitchFamily="-65" charset="-128"/>
                <a:sym typeface="Vista Sans OT Reg" pitchFamily="-65" charset="0"/>
              </a:defRPr>
            </a:lvl8pPr>
            <a:lvl9pPr marL="3657600" algn="l" defTabSz="457200" rtl="0" eaLnBrk="1" latinLnBrk="0" hangingPunct="1">
              <a:defRPr kern="1200">
                <a:solidFill>
                  <a:srgbClr val="000000"/>
                </a:solidFill>
                <a:latin typeface="Vista Sans OT Reg" pitchFamily="-65" charset="0"/>
                <a:ea typeface="ヒラギノ角ゴ ProN W3" pitchFamily="-65" charset="-128"/>
                <a:cs typeface="ヒラギノ角ゴ ProN W3" pitchFamily="-65" charset="-128"/>
                <a:sym typeface="Vista Sans OT Reg" pitchFamily="-65" charset="0"/>
              </a:defRPr>
            </a:lvl9pPr>
          </a:lstStyle>
          <a:p>
            <a:r>
              <a:rPr lang="en-US" sz="1688" dirty="0"/>
              <a:t>9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440771" y="1201567"/>
            <a:ext cx="1691873" cy="4559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63" dirty="0"/>
              <a:t>10G Volume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525746" y="1587330"/>
            <a:ext cx="3574376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700" dirty="0"/>
              <a:t>Reed Solomon Encoding</a:t>
            </a:r>
          </a:p>
        </p:txBody>
      </p:sp>
      <p:sp>
        <p:nvSpPr>
          <p:cNvPr id="3" name="Rectangle 2"/>
          <p:cNvSpPr/>
          <p:nvPr/>
        </p:nvSpPr>
        <p:spPr bwMode="auto">
          <a:xfrm>
            <a:off x="1800927" y="3224033"/>
            <a:ext cx="957370" cy="663928"/>
          </a:xfrm>
          <a:prstGeom prst="rect">
            <a:avLst/>
          </a:prstGeom>
          <a:solidFill>
            <a:srgbClr val="C00000"/>
          </a:solidFill>
          <a:ln w="25400" cap="flat" cmpd="sng" algn="ctr">
            <a:noFill/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25" dirty="0">
                <a:solidFill>
                  <a:srgbClr val="FFFFFF"/>
                </a:solidFill>
              </a:rPr>
              <a:t>BLOB1</a:t>
            </a:r>
            <a:endParaRPr lang="en-US" sz="2025" dirty="0">
              <a:solidFill>
                <a:srgbClr val="FFFFFF"/>
              </a:solidFill>
              <a:sym typeface="Vista Sans OT Reg" pitchFamily="-65" charset="0"/>
            </a:endParaRPr>
          </a:p>
        </p:txBody>
      </p:sp>
      <p:sp>
        <p:nvSpPr>
          <p:cNvPr id="92" name="Rectangle 91"/>
          <p:cNvSpPr/>
          <p:nvPr/>
        </p:nvSpPr>
        <p:spPr bwMode="auto">
          <a:xfrm>
            <a:off x="1806208" y="3901611"/>
            <a:ext cx="964407" cy="556089"/>
          </a:xfrm>
          <a:prstGeom prst="rect">
            <a:avLst/>
          </a:prstGeom>
          <a:solidFill>
            <a:srgbClr val="0070C0"/>
          </a:solidFill>
          <a:ln w="25400" cap="flat" cmpd="sng" algn="ctr">
            <a:noFill/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25" dirty="0">
                <a:solidFill>
                  <a:srgbClr val="FFFFFF"/>
                </a:solidFill>
              </a:rPr>
              <a:t>BLOB2</a:t>
            </a:r>
            <a:endParaRPr lang="en-US" sz="2025" dirty="0">
              <a:solidFill>
                <a:srgbClr val="FFFFFF"/>
              </a:solidFill>
              <a:sym typeface="Vista Sans OT Reg" pitchFamily="-65" charset="0"/>
            </a:endParaRPr>
          </a:p>
        </p:txBody>
      </p:sp>
      <p:sp>
        <p:nvSpPr>
          <p:cNvPr id="93" name="Rectangle 92"/>
          <p:cNvSpPr/>
          <p:nvPr/>
        </p:nvSpPr>
        <p:spPr bwMode="auto">
          <a:xfrm>
            <a:off x="1810451" y="4457700"/>
            <a:ext cx="964407" cy="52181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25400" cap="flat" cmpd="sng" algn="ctr">
            <a:noFill/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25" dirty="0">
                <a:solidFill>
                  <a:srgbClr val="FFFFFF"/>
                </a:solidFill>
              </a:rPr>
              <a:t>BLOB3</a:t>
            </a:r>
            <a:endParaRPr lang="en-US" sz="2025" dirty="0">
              <a:solidFill>
                <a:srgbClr val="FFFFFF"/>
              </a:solidFill>
              <a:sym typeface="Vista Sans OT Reg" pitchFamily="-65" charset="0"/>
            </a:endParaRPr>
          </a:p>
        </p:txBody>
      </p:sp>
      <p:sp>
        <p:nvSpPr>
          <p:cNvPr id="94" name="Rectangle 93"/>
          <p:cNvSpPr/>
          <p:nvPr/>
        </p:nvSpPr>
        <p:spPr bwMode="auto">
          <a:xfrm>
            <a:off x="3079167" y="3212824"/>
            <a:ext cx="957370" cy="32764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25" dirty="0">
                <a:solidFill>
                  <a:srgbClr val="FFFFFF"/>
                </a:solidFill>
              </a:rPr>
              <a:t>BLOB4</a:t>
            </a:r>
            <a:endParaRPr lang="en-US" sz="2025" dirty="0">
              <a:solidFill>
                <a:srgbClr val="FFFFFF"/>
              </a:solidFill>
              <a:sym typeface="Vista Sans OT Reg" pitchFamily="-65" charset="0"/>
            </a:endParaRPr>
          </a:p>
        </p:txBody>
      </p:sp>
      <p:sp>
        <p:nvSpPr>
          <p:cNvPr id="95" name="Rectangle 94"/>
          <p:cNvSpPr/>
          <p:nvPr/>
        </p:nvSpPr>
        <p:spPr bwMode="auto">
          <a:xfrm>
            <a:off x="3074194" y="3535793"/>
            <a:ext cx="964407" cy="309288"/>
          </a:xfrm>
          <a:prstGeom prst="rect">
            <a:avLst/>
          </a:prstGeom>
          <a:solidFill>
            <a:srgbClr val="FF0000"/>
          </a:solidFill>
          <a:ln w="25400" cap="flat" cmpd="sng" algn="ctr">
            <a:noFill/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25" dirty="0">
                <a:solidFill>
                  <a:srgbClr val="FFFFFF"/>
                </a:solidFill>
              </a:rPr>
              <a:t>BLOB5</a:t>
            </a:r>
            <a:endParaRPr lang="en-US" sz="2025" dirty="0">
              <a:solidFill>
                <a:srgbClr val="FFFFFF"/>
              </a:solidFill>
              <a:sym typeface="Vista Sans OT Reg" pitchFamily="-65" charset="0"/>
            </a:endParaRPr>
          </a:p>
        </p:txBody>
      </p:sp>
      <p:sp>
        <p:nvSpPr>
          <p:cNvPr id="96" name="Rectangle 95"/>
          <p:cNvSpPr/>
          <p:nvPr/>
        </p:nvSpPr>
        <p:spPr bwMode="auto">
          <a:xfrm>
            <a:off x="3084285" y="3857361"/>
            <a:ext cx="964407" cy="1102181"/>
          </a:xfrm>
          <a:prstGeom prst="rect">
            <a:avLst/>
          </a:prstGeom>
          <a:solidFill>
            <a:srgbClr val="0DC0FF"/>
          </a:solidFill>
          <a:ln w="25400" cap="flat" cmpd="sng" algn="ctr">
            <a:noFill/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25" dirty="0">
                <a:solidFill>
                  <a:srgbClr val="FFFFFF"/>
                </a:solidFill>
              </a:rPr>
              <a:t>BLOB5</a:t>
            </a:r>
            <a:endParaRPr lang="en-US" sz="2025" dirty="0">
              <a:solidFill>
                <a:srgbClr val="FFFFFF"/>
              </a:solidFill>
              <a:sym typeface="Vista Sans OT Reg" pitchFamily="-65" charset="0"/>
            </a:endParaRPr>
          </a:p>
        </p:txBody>
      </p:sp>
      <p:sp>
        <p:nvSpPr>
          <p:cNvPr id="97" name="Rectangle 96"/>
          <p:cNvSpPr/>
          <p:nvPr/>
        </p:nvSpPr>
        <p:spPr bwMode="auto">
          <a:xfrm>
            <a:off x="4365568" y="3226587"/>
            <a:ext cx="964407" cy="1012683"/>
          </a:xfrm>
          <a:prstGeom prst="rect">
            <a:avLst/>
          </a:prstGeom>
          <a:solidFill>
            <a:schemeClr val="accent6">
              <a:lumMod val="50000"/>
            </a:schemeClr>
          </a:solidFill>
          <a:ln w="25400" cap="flat" cmpd="sng" algn="ctr">
            <a:noFill/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25" dirty="0">
                <a:solidFill>
                  <a:srgbClr val="FFFFFF"/>
                </a:solidFill>
              </a:rPr>
              <a:t>BLOB6</a:t>
            </a:r>
            <a:endParaRPr lang="en-US" sz="2025" dirty="0">
              <a:solidFill>
                <a:srgbClr val="FFFFFF"/>
              </a:solidFill>
              <a:sym typeface="Vista Sans OT Reg" pitchFamily="-65" charset="0"/>
            </a:endParaRPr>
          </a:p>
        </p:txBody>
      </p:sp>
      <p:sp>
        <p:nvSpPr>
          <p:cNvPr id="98" name="Rectangle 97"/>
          <p:cNvSpPr/>
          <p:nvPr/>
        </p:nvSpPr>
        <p:spPr bwMode="auto">
          <a:xfrm>
            <a:off x="4366261" y="4235122"/>
            <a:ext cx="964407" cy="724420"/>
          </a:xfrm>
          <a:prstGeom prst="rect">
            <a:avLst/>
          </a:prstGeom>
          <a:solidFill>
            <a:schemeClr val="accent4">
              <a:lumMod val="75000"/>
            </a:schemeClr>
          </a:solidFill>
          <a:ln w="25400" cap="flat" cmpd="sng" algn="ctr">
            <a:noFill/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25" dirty="0">
                <a:solidFill>
                  <a:srgbClr val="FFFFFF"/>
                </a:solidFill>
              </a:rPr>
              <a:t>BLOB7</a:t>
            </a:r>
            <a:endParaRPr lang="en-US" sz="2025" dirty="0">
              <a:solidFill>
                <a:srgbClr val="FFFFFF"/>
              </a:solidFill>
              <a:sym typeface="Vista Sans OT Reg" pitchFamily="-65" charset="0"/>
            </a:endParaRPr>
          </a:p>
        </p:txBody>
      </p:sp>
      <p:sp>
        <p:nvSpPr>
          <p:cNvPr id="99" name="Rectangle 98"/>
          <p:cNvSpPr/>
          <p:nvPr/>
        </p:nvSpPr>
        <p:spPr bwMode="auto">
          <a:xfrm>
            <a:off x="5648074" y="3225420"/>
            <a:ext cx="964407" cy="970683"/>
          </a:xfrm>
          <a:prstGeom prst="rect">
            <a:avLst/>
          </a:prstGeom>
          <a:solidFill>
            <a:schemeClr val="bg1">
              <a:lumMod val="25000"/>
            </a:schemeClr>
          </a:solidFill>
          <a:ln w="25400" cap="flat" cmpd="sng" algn="ctr">
            <a:noFill/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25" dirty="0">
                <a:solidFill>
                  <a:srgbClr val="FFFFFF"/>
                </a:solidFill>
              </a:rPr>
              <a:t>BLOB8</a:t>
            </a:r>
            <a:endParaRPr lang="en-US" sz="2025" dirty="0">
              <a:solidFill>
                <a:srgbClr val="FFFFFF"/>
              </a:solidFill>
              <a:sym typeface="Vista Sans OT Reg" pitchFamily="-65" charset="0"/>
            </a:endParaRPr>
          </a:p>
        </p:txBody>
      </p:sp>
      <p:sp>
        <p:nvSpPr>
          <p:cNvPr id="100" name="Rectangle 99"/>
          <p:cNvSpPr/>
          <p:nvPr/>
        </p:nvSpPr>
        <p:spPr bwMode="auto">
          <a:xfrm>
            <a:off x="5641882" y="4212663"/>
            <a:ext cx="964407" cy="75229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5400" cap="flat" cmpd="sng" algn="ctr">
            <a:noFill/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25" dirty="0">
                <a:solidFill>
                  <a:srgbClr val="FFFFFF"/>
                </a:solidFill>
              </a:rPr>
              <a:t>BLOB9</a:t>
            </a:r>
            <a:endParaRPr lang="en-US" sz="2025" dirty="0">
              <a:solidFill>
                <a:srgbClr val="FFFFFF"/>
              </a:solidFill>
              <a:sym typeface="Vista Sans OT Reg" pitchFamily="-65" charset="0"/>
            </a:endParaRPr>
          </a:p>
        </p:txBody>
      </p:sp>
      <p:sp>
        <p:nvSpPr>
          <p:cNvPr id="101" name="Rectangle 100"/>
          <p:cNvSpPr/>
          <p:nvPr/>
        </p:nvSpPr>
        <p:spPr bwMode="auto">
          <a:xfrm>
            <a:off x="6931818" y="3223611"/>
            <a:ext cx="964407" cy="715917"/>
          </a:xfrm>
          <a:prstGeom prst="rect">
            <a:avLst/>
          </a:prstGeom>
          <a:solidFill>
            <a:schemeClr val="accent2">
              <a:lumMod val="75000"/>
            </a:schemeClr>
          </a:solidFill>
          <a:ln w="25400" cap="flat" cmpd="sng" algn="ctr">
            <a:noFill/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88" dirty="0">
                <a:solidFill>
                  <a:srgbClr val="FFFFFF"/>
                </a:solidFill>
              </a:rPr>
              <a:t>BLOB10</a:t>
            </a:r>
            <a:endParaRPr lang="en-US" sz="1688" dirty="0">
              <a:solidFill>
                <a:srgbClr val="FFFFFF"/>
              </a:solidFill>
              <a:sym typeface="Vista Sans OT Reg" pitchFamily="-65" charset="0"/>
            </a:endParaRPr>
          </a:p>
        </p:txBody>
      </p:sp>
      <p:sp>
        <p:nvSpPr>
          <p:cNvPr id="102" name="Rectangle 101"/>
          <p:cNvSpPr/>
          <p:nvPr/>
        </p:nvSpPr>
        <p:spPr bwMode="auto">
          <a:xfrm>
            <a:off x="6929895" y="3930843"/>
            <a:ext cx="964407" cy="1028699"/>
          </a:xfrm>
          <a:prstGeom prst="rect">
            <a:avLst/>
          </a:prstGeom>
          <a:solidFill>
            <a:srgbClr val="7030A0"/>
          </a:solidFill>
          <a:ln w="25400" cap="flat" cmpd="sng" algn="ctr">
            <a:noFill/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88" dirty="0">
                <a:solidFill>
                  <a:srgbClr val="FFFFFF"/>
                </a:solidFill>
              </a:rPr>
              <a:t>BLOB11</a:t>
            </a:r>
            <a:endParaRPr lang="en-US" sz="1688" dirty="0">
              <a:solidFill>
                <a:srgbClr val="FFFFFF"/>
              </a:solidFill>
              <a:sym typeface="Vista Sans OT Reg" pitchFamily="-65" charset="0"/>
            </a:endParaRPr>
          </a:p>
        </p:txBody>
      </p:sp>
      <p:sp>
        <p:nvSpPr>
          <p:cNvPr id="104" name="Rectangle 103"/>
          <p:cNvSpPr/>
          <p:nvPr/>
        </p:nvSpPr>
        <p:spPr bwMode="auto">
          <a:xfrm>
            <a:off x="3083947" y="3216711"/>
            <a:ext cx="957370" cy="29785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25" dirty="0">
                <a:solidFill>
                  <a:srgbClr val="FFFFFF"/>
                </a:solidFill>
                <a:sym typeface="Vista Sans OT Reg" pitchFamily="-65" charset="0"/>
              </a:rPr>
              <a:t>BLOB4</a:t>
            </a:r>
          </a:p>
        </p:txBody>
      </p:sp>
      <p:sp>
        <p:nvSpPr>
          <p:cNvPr id="105" name="Rectangle 104"/>
          <p:cNvSpPr/>
          <p:nvPr/>
        </p:nvSpPr>
        <p:spPr bwMode="auto">
          <a:xfrm>
            <a:off x="4369086" y="3216711"/>
            <a:ext cx="957370" cy="29785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350" dirty="0">
              <a:solidFill>
                <a:srgbClr val="FFFFFF"/>
              </a:solidFill>
              <a:sym typeface="Vista Sans OT Reg" pitchFamily="-65" charset="0"/>
            </a:endParaRPr>
          </a:p>
        </p:txBody>
      </p:sp>
      <p:sp>
        <p:nvSpPr>
          <p:cNvPr id="106" name="Rectangle 105"/>
          <p:cNvSpPr/>
          <p:nvPr/>
        </p:nvSpPr>
        <p:spPr bwMode="auto">
          <a:xfrm>
            <a:off x="1808464" y="3223611"/>
            <a:ext cx="957370" cy="29785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350" dirty="0">
              <a:solidFill>
                <a:srgbClr val="FFFFFF"/>
              </a:solidFill>
              <a:sym typeface="Vista Sans OT Reg" pitchFamily="-65" charset="0"/>
            </a:endParaRPr>
          </a:p>
        </p:txBody>
      </p:sp>
      <p:sp>
        <p:nvSpPr>
          <p:cNvPr id="107" name="Rectangle 106"/>
          <p:cNvSpPr/>
          <p:nvPr/>
        </p:nvSpPr>
        <p:spPr bwMode="auto">
          <a:xfrm>
            <a:off x="6931818" y="3216711"/>
            <a:ext cx="957370" cy="29785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350" dirty="0">
              <a:solidFill>
                <a:srgbClr val="FFFFFF"/>
              </a:solidFill>
              <a:sym typeface="Vista Sans OT Reg" pitchFamily="-65" charset="0"/>
            </a:endParaRPr>
          </a:p>
        </p:txBody>
      </p:sp>
      <p:sp>
        <p:nvSpPr>
          <p:cNvPr id="108" name="Rectangle 107"/>
          <p:cNvSpPr/>
          <p:nvPr/>
        </p:nvSpPr>
        <p:spPr bwMode="auto">
          <a:xfrm>
            <a:off x="5640881" y="3217463"/>
            <a:ext cx="957370" cy="29785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350" dirty="0">
              <a:solidFill>
                <a:srgbClr val="FFFFFF"/>
              </a:solidFill>
              <a:sym typeface="Vista Sans OT Reg" pitchFamily="-65" charset="0"/>
            </a:endParaRPr>
          </a:p>
        </p:txBody>
      </p:sp>
      <p:sp>
        <p:nvSpPr>
          <p:cNvPr id="109" name="Rectangle 108"/>
          <p:cNvSpPr/>
          <p:nvPr/>
        </p:nvSpPr>
        <p:spPr bwMode="auto">
          <a:xfrm>
            <a:off x="8792957" y="3451840"/>
            <a:ext cx="791215" cy="38155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arrow" w="med" len="med"/>
            <a:tailEnd type="none" w="med" len="med"/>
          </a:ln>
          <a:effectLst/>
          <a:scene3d>
            <a:camera prst="isometricLeftDown"/>
            <a:lightRig rig="threePt" dir="t"/>
          </a:scene3d>
          <a:sp3d>
            <a:bevelT w="139700" h="139700" prst="divot"/>
          </a:sp3d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350" dirty="0">
              <a:solidFill>
                <a:srgbClr val="FFFFFF"/>
              </a:solidFill>
              <a:sym typeface="Vista Sans OT Reg" pitchFamily="-65" charset="0"/>
            </a:endParaRPr>
          </a:p>
        </p:txBody>
      </p:sp>
      <p:sp>
        <p:nvSpPr>
          <p:cNvPr id="110" name="Rectangle 109"/>
          <p:cNvSpPr/>
          <p:nvPr/>
        </p:nvSpPr>
        <p:spPr bwMode="auto">
          <a:xfrm>
            <a:off x="9599401" y="3451840"/>
            <a:ext cx="791215" cy="38155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arrow" w="med" len="med"/>
            <a:tailEnd type="none" w="med" len="med"/>
          </a:ln>
          <a:effectLst/>
          <a:scene3d>
            <a:camera prst="isometricLeftDown"/>
            <a:lightRig rig="threePt" dir="t"/>
          </a:scene3d>
          <a:sp3d>
            <a:bevelT w="139700" h="139700" prst="divot"/>
          </a:sp3d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350" dirty="0">
              <a:solidFill>
                <a:srgbClr val="FFFFFF"/>
              </a:solidFill>
              <a:sym typeface="Vista Sans OT Reg" pitchFamily="-65" charset="0"/>
            </a:endParaRPr>
          </a:p>
        </p:txBody>
      </p:sp>
      <p:sp>
        <p:nvSpPr>
          <p:cNvPr id="122" name="Rectangle 121"/>
          <p:cNvSpPr/>
          <p:nvPr/>
        </p:nvSpPr>
        <p:spPr bwMode="auto">
          <a:xfrm>
            <a:off x="3070675" y="5854945"/>
            <a:ext cx="964407" cy="537719"/>
          </a:xfrm>
          <a:prstGeom prst="rect">
            <a:avLst/>
          </a:prstGeom>
          <a:solidFill>
            <a:srgbClr val="0070C0"/>
          </a:solidFill>
          <a:ln w="25400" cap="flat" cmpd="sng" algn="ctr">
            <a:noFill/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130" name="Rectangle 129"/>
          <p:cNvSpPr/>
          <p:nvPr/>
        </p:nvSpPr>
        <p:spPr bwMode="auto">
          <a:xfrm>
            <a:off x="4386453" y="5854945"/>
            <a:ext cx="964407" cy="551538"/>
          </a:xfrm>
          <a:prstGeom prst="rect">
            <a:avLst/>
          </a:prstGeom>
          <a:solidFill>
            <a:srgbClr val="0070C0"/>
          </a:solidFill>
          <a:ln w="25400" cap="flat" cmpd="sng" algn="ctr">
            <a:noFill/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140" name="Rectangle 139"/>
          <p:cNvSpPr/>
          <p:nvPr/>
        </p:nvSpPr>
        <p:spPr bwMode="auto">
          <a:xfrm>
            <a:off x="5652020" y="5850132"/>
            <a:ext cx="964407" cy="537719"/>
          </a:xfrm>
          <a:prstGeom prst="rect">
            <a:avLst/>
          </a:prstGeom>
          <a:solidFill>
            <a:srgbClr val="0070C0"/>
          </a:solidFill>
          <a:ln w="25400" cap="flat" cmpd="sng" algn="ctr">
            <a:noFill/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141" name="Rectangle 140"/>
          <p:cNvSpPr/>
          <p:nvPr/>
        </p:nvSpPr>
        <p:spPr bwMode="auto">
          <a:xfrm>
            <a:off x="6937631" y="5850132"/>
            <a:ext cx="964407" cy="537719"/>
          </a:xfrm>
          <a:prstGeom prst="rect">
            <a:avLst/>
          </a:prstGeom>
          <a:solidFill>
            <a:srgbClr val="0070C0"/>
          </a:solidFill>
          <a:ln w="25400" cap="flat" cmpd="sng" algn="ctr">
            <a:noFill/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142" name="Rectangle 141"/>
          <p:cNvSpPr/>
          <p:nvPr/>
        </p:nvSpPr>
        <p:spPr bwMode="auto">
          <a:xfrm>
            <a:off x="8770832" y="5980144"/>
            <a:ext cx="797031" cy="470662"/>
          </a:xfrm>
          <a:prstGeom prst="rect">
            <a:avLst/>
          </a:prstGeom>
          <a:solidFill>
            <a:srgbClr val="0070C0"/>
          </a:solidFill>
          <a:ln w="25400" cap="flat" cmpd="sng" algn="ctr">
            <a:noFill/>
            <a:prstDash val="solid"/>
            <a:round/>
            <a:headEnd type="arrow" w="med" len="med"/>
            <a:tailEnd type="none" w="med" len="med"/>
          </a:ln>
          <a:effectLst/>
          <a:scene3d>
            <a:camera prst="isometricLeftDown"/>
            <a:lightRig rig="threePt" dir="t"/>
          </a:scene3d>
          <a:sp3d>
            <a:bevelT w="139700" h="139700" prst="divot"/>
          </a:sp3d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146" name="Rectangle 145"/>
          <p:cNvSpPr/>
          <p:nvPr/>
        </p:nvSpPr>
        <p:spPr bwMode="auto">
          <a:xfrm>
            <a:off x="9606651" y="5980144"/>
            <a:ext cx="797031" cy="470662"/>
          </a:xfrm>
          <a:prstGeom prst="rect">
            <a:avLst/>
          </a:prstGeom>
          <a:solidFill>
            <a:srgbClr val="0070C0"/>
          </a:solidFill>
          <a:ln w="25400" cap="flat" cmpd="sng" algn="ctr">
            <a:noFill/>
            <a:prstDash val="solid"/>
            <a:round/>
            <a:headEnd type="arrow" w="med" len="med"/>
            <a:tailEnd type="none" w="med" len="med"/>
          </a:ln>
          <a:effectLst/>
          <a:scene3d>
            <a:camera prst="isometricLeftDown"/>
            <a:lightRig rig="threePt" dir="t"/>
          </a:scene3d>
          <a:sp3d>
            <a:bevelT w="139700" h="139700" prst="divot"/>
          </a:sp3d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152" name="Rectangle 151"/>
          <p:cNvSpPr/>
          <p:nvPr/>
        </p:nvSpPr>
        <p:spPr bwMode="auto">
          <a:xfrm>
            <a:off x="1790533" y="5854945"/>
            <a:ext cx="964407" cy="556089"/>
          </a:xfrm>
          <a:prstGeom prst="rect">
            <a:avLst/>
          </a:prstGeom>
          <a:solidFill>
            <a:srgbClr val="0070C0"/>
          </a:solidFill>
          <a:ln w="25400" cap="flat" cmpd="sng" algn="ctr">
            <a:noFill/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25" dirty="0">
                <a:solidFill>
                  <a:srgbClr val="FFFFFF"/>
                </a:solidFill>
              </a:rPr>
              <a:t>BLOB2</a:t>
            </a:r>
            <a:endParaRPr lang="en-US" sz="2025" dirty="0">
              <a:solidFill>
                <a:srgbClr val="FFFFFF"/>
              </a:solidFill>
              <a:sym typeface="Vista Sans OT Reg" pitchFamily="-65" charset="0"/>
            </a:endParaRPr>
          </a:p>
        </p:txBody>
      </p:sp>
      <p:sp>
        <p:nvSpPr>
          <p:cNvPr id="154" name="Rectangle 153"/>
          <p:cNvSpPr/>
          <p:nvPr/>
        </p:nvSpPr>
        <p:spPr bwMode="auto">
          <a:xfrm>
            <a:off x="3077712" y="5256029"/>
            <a:ext cx="957370" cy="29785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25" dirty="0">
                <a:solidFill>
                  <a:srgbClr val="FFFFFF"/>
                </a:solidFill>
                <a:sym typeface="Vista Sans OT Reg" pitchFamily="-65" charset="0"/>
              </a:rPr>
              <a:t>BLOB4</a:t>
            </a:r>
          </a:p>
        </p:txBody>
      </p:sp>
      <p:sp>
        <p:nvSpPr>
          <p:cNvPr id="155" name="Rectangle 154"/>
          <p:cNvSpPr/>
          <p:nvPr/>
        </p:nvSpPr>
        <p:spPr bwMode="auto">
          <a:xfrm>
            <a:off x="5640880" y="5250599"/>
            <a:ext cx="957370" cy="29785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350" dirty="0">
              <a:solidFill>
                <a:srgbClr val="FFFFFF"/>
              </a:solidFill>
              <a:sym typeface="Vista Sans OT Reg" pitchFamily="-65" charset="0"/>
            </a:endParaRPr>
          </a:p>
        </p:txBody>
      </p:sp>
      <p:sp>
        <p:nvSpPr>
          <p:cNvPr id="156" name="Rectangle 155"/>
          <p:cNvSpPr/>
          <p:nvPr/>
        </p:nvSpPr>
        <p:spPr bwMode="auto">
          <a:xfrm>
            <a:off x="1800927" y="5259499"/>
            <a:ext cx="957370" cy="29785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350" dirty="0">
              <a:solidFill>
                <a:srgbClr val="FFFFFF"/>
              </a:solidFill>
              <a:sym typeface="Vista Sans OT Reg" pitchFamily="-65" charset="0"/>
            </a:endParaRPr>
          </a:p>
        </p:txBody>
      </p:sp>
      <p:sp>
        <p:nvSpPr>
          <p:cNvPr id="157" name="Rectangle 156"/>
          <p:cNvSpPr/>
          <p:nvPr/>
        </p:nvSpPr>
        <p:spPr bwMode="auto">
          <a:xfrm>
            <a:off x="4371845" y="5254469"/>
            <a:ext cx="957370" cy="29785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350" dirty="0">
              <a:solidFill>
                <a:srgbClr val="FFFFFF"/>
              </a:solidFill>
              <a:sym typeface="Vista Sans OT Reg" pitchFamily="-65" charset="0"/>
            </a:endParaRPr>
          </a:p>
        </p:txBody>
      </p:sp>
      <p:sp>
        <p:nvSpPr>
          <p:cNvPr id="162" name="Rectangle 161"/>
          <p:cNvSpPr/>
          <p:nvPr/>
        </p:nvSpPr>
        <p:spPr bwMode="auto">
          <a:xfrm>
            <a:off x="6937631" y="5229225"/>
            <a:ext cx="957370" cy="29785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350" dirty="0">
              <a:solidFill>
                <a:srgbClr val="FFFFFF"/>
              </a:solidFill>
              <a:sym typeface="Vista Sans OT Reg" pitchFamily="-65" charset="0"/>
            </a:endParaRPr>
          </a:p>
        </p:txBody>
      </p:sp>
      <p:sp>
        <p:nvSpPr>
          <p:cNvPr id="163" name="Rectangle 162"/>
          <p:cNvSpPr/>
          <p:nvPr/>
        </p:nvSpPr>
        <p:spPr bwMode="auto">
          <a:xfrm>
            <a:off x="8776648" y="5300183"/>
            <a:ext cx="791215" cy="38155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arrow" w="med" len="med"/>
            <a:tailEnd type="none" w="med" len="med"/>
          </a:ln>
          <a:effectLst/>
          <a:scene3d>
            <a:camera prst="isometricLeftDown"/>
            <a:lightRig rig="threePt" dir="t"/>
          </a:scene3d>
          <a:sp3d>
            <a:bevelT w="139700" h="139700" prst="divot"/>
          </a:sp3d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350" dirty="0">
              <a:solidFill>
                <a:srgbClr val="FFFFFF"/>
              </a:solidFill>
              <a:sym typeface="Vista Sans OT Reg" pitchFamily="-65" charset="0"/>
            </a:endParaRPr>
          </a:p>
        </p:txBody>
      </p:sp>
      <p:sp>
        <p:nvSpPr>
          <p:cNvPr id="164" name="Rectangle 163"/>
          <p:cNvSpPr/>
          <p:nvPr/>
        </p:nvSpPr>
        <p:spPr bwMode="auto">
          <a:xfrm>
            <a:off x="9612466" y="5300183"/>
            <a:ext cx="791215" cy="38155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arrow" w="med" len="med"/>
            <a:tailEnd type="none" w="med" len="med"/>
          </a:ln>
          <a:effectLst/>
          <a:scene3d>
            <a:camera prst="isometricLeftDown"/>
            <a:lightRig rig="threePt" dir="t"/>
          </a:scene3d>
          <a:sp3d>
            <a:bevelT w="139700" h="139700" prst="divot"/>
          </a:sp3d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350" dirty="0">
              <a:solidFill>
                <a:srgbClr val="FFFFFF"/>
              </a:solidFill>
              <a:sym typeface="Vista Sans OT Reg" pitchFamily="-65" charset="0"/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8667750" y="2014538"/>
            <a:ext cx="1316386" cy="4559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63" dirty="0"/>
              <a:t>4G parity</a:t>
            </a:r>
          </a:p>
        </p:txBody>
      </p:sp>
    </p:spTree>
    <p:extLst>
      <p:ext uri="{BB962C8B-B14F-4D97-AF65-F5344CB8AC3E}">
        <p14:creationId xmlns:p14="http://schemas.microsoft.com/office/powerpoint/2010/main" val="79548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 animBg="1"/>
      <p:bldP spid="116" grpId="0" animBg="1"/>
      <p:bldP spid="118" grpId="0" animBg="1"/>
      <p:bldP spid="119" grpId="0" animBg="1"/>
      <p:bldP spid="120" grpId="0" animBg="1"/>
      <p:bldP spid="123" grpId="0" animBg="1"/>
      <p:bldP spid="124" grpId="0" animBg="1"/>
      <p:bldP spid="125" grpId="0" animBg="1"/>
      <p:bldP spid="126" grpId="0" animBg="1"/>
      <p:bldP spid="127" grpId="0" animBg="1"/>
      <p:bldP spid="128" grpId="0" animBg="1"/>
      <p:bldP spid="129" grpId="0" animBg="1"/>
      <p:bldP spid="131" grpId="0" animBg="1"/>
      <p:bldP spid="132" grpId="0" animBg="1"/>
      <p:bldP spid="133" grpId="0" animBg="1"/>
      <p:bldP spid="134" grpId="0" animBg="1"/>
      <p:bldP spid="135" grpId="0" animBg="1"/>
      <p:bldP spid="136" grpId="0" animBg="1"/>
      <p:bldP spid="137" grpId="0" animBg="1"/>
      <p:bldP spid="138" grpId="0" animBg="1"/>
      <p:bldP spid="139" grpId="0" animBg="1"/>
      <p:bldP spid="11" grpId="0" animBg="1"/>
      <p:bldP spid="144" grpId="0" animBg="1"/>
      <p:bldP spid="145" grpId="0" animBg="1"/>
      <p:bldP spid="147" grpId="0" animBg="1"/>
      <p:bldP spid="148" grpId="0" animBg="1"/>
      <p:bldP spid="13" grpId="0" animBg="1"/>
      <p:bldP spid="149" grpId="0" animBg="1"/>
      <p:bldP spid="14" grpId="0"/>
      <p:bldP spid="150" grpId="0"/>
      <p:bldP spid="151" grpId="0" animBg="1"/>
      <p:bldP spid="153" grpId="0" animBg="1"/>
      <p:bldP spid="158" grpId="0" animBg="1"/>
      <p:bldP spid="159" grpId="0" animBg="1"/>
      <p:bldP spid="160" grpId="0" animBg="1"/>
      <p:bldP spid="161" grpId="0" animBg="1"/>
      <p:bldP spid="166" grpId="0" animBg="1"/>
      <p:bldP spid="172" grpId="0"/>
      <p:bldP spid="173" grpId="0" animBg="1"/>
      <p:bldP spid="174" grpId="0" animBg="1"/>
      <p:bldP spid="175" grpId="0"/>
      <p:bldP spid="176" grpId="0" animBg="1"/>
      <p:bldP spid="177" grpId="0" animBg="1"/>
      <p:bldP spid="178" grpId="0" animBg="1"/>
      <p:bldP spid="179" grpId="0" animBg="1"/>
      <p:bldP spid="180" grpId="0" animBg="1"/>
      <p:bldP spid="181" grpId="0" animBg="1"/>
      <p:bldP spid="182" grpId="0" animBg="1"/>
      <p:bldP spid="183" grpId="0"/>
      <p:bldP spid="184" grpId="0" animBg="1"/>
      <p:bldP spid="185" grpId="0" animBg="1"/>
      <p:bldP spid="186" grpId="0"/>
      <p:bldP spid="12" grpId="0"/>
      <p:bldP spid="3" grpId="0" animBg="1"/>
      <p:bldP spid="3" grpId="1" animBg="1"/>
      <p:bldP spid="92" grpId="0" animBg="1"/>
      <p:bldP spid="92" grpId="1" animBg="1"/>
      <p:bldP spid="93" grpId="0" animBg="1"/>
      <p:bldP spid="93" grpId="1" animBg="1"/>
      <p:bldP spid="94" grpId="0" animBg="1"/>
      <p:bldP spid="94" grpId="1" animBg="1"/>
      <p:bldP spid="95" grpId="0" animBg="1"/>
      <p:bldP spid="95" grpId="1" animBg="1"/>
      <p:bldP spid="96" grpId="0" animBg="1"/>
      <p:bldP spid="96" grpId="1" animBg="1"/>
      <p:bldP spid="97" grpId="0" animBg="1"/>
      <p:bldP spid="97" grpId="1" animBg="1"/>
      <p:bldP spid="98" grpId="0" animBg="1"/>
      <p:bldP spid="98" grpId="1" animBg="1"/>
      <p:bldP spid="99" grpId="0" animBg="1"/>
      <p:bldP spid="99" grpId="1" animBg="1"/>
      <p:bldP spid="100" grpId="0" animBg="1"/>
      <p:bldP spid="100" grpId="1" animBg="1"/>
      <p:bldP spid="101" grpId="0" animBg="1"/>
      <p:bldP spid="101" grpId="1" animBg="1"/>
      <p:bldP spid="102" grpId="0" animBg="1"/>
      <p:bldP spid="102" grpId="1" animBg="1"/>
      <p:bldP spid="104" grpId="0" animBg="1"/>
      <p:bldP spid="105" grpId="0" animBg="1"/>
      <p:bldP spid="106" grpId="0" animBg="1"/>
      <p:bldP spid="107" grpId="0" animBg="1"/>
      <p:bldP spid="108" grpId="0" animBg="1"/>
      <p:bldP spid="109" grpId="0" animBg="1"/>
      <p:bldP spid="110" grpId="0" animBg="1"/>
      <p:bldP spid="122" grpId="0" animBg="1"/>
      <p:bldP spid="130" grpId="0" animBg="1"/>
      <p:bldP spid="140" grpId="0" animBg="1"/>
      <p:bldP spid="141" grpId="0" animBg="1"/>
      <p:bldP spid="142" grpId="0" animBg="1"/>
      <p:bldP spid="146" grpId="0" animBg="1"/>
      <p:bldP spid="152" grpId="0" animBg="1"/>
      <p:bldP spid="154" grpId="0" animBg="1"/>
      <p:bldP spid="155" grpId="0" animBg="1"/>
      <p:bldP spid="156" grpId="0" animBg="1"/>
      <p:bldP spid="157" grpId="0" animBg="1"/>
      <p:bldP spid="162" grpId="0" animBg="1"/>
      <p:bldP spid="163" grpId="0" animBg="1"/>
      <p:bldP spid="164" grpId="0" animBg="1"/>
      <p:bldP spid="143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 dirty="0"/>
              <a:t>Data placement</a:t>
            </a:r>
          </a:p>
        </p:txBody>
      </p:sp>
      <p:sp>
        <p:nvSpPr>
          <p:cNvPr id="2" name="Rectangle 1"/>
          <p:cNvSpPr/>
          <p:nvPr/>
        </p:nvSpPr>
        <p:spPr bwMode="auto">
          <a:xfrm>
            <a:off x="2384532" y="3399608"/>
            <a:ext cx="6332934" cy="1227426"/>
          </a:xfrm>
          <a:prstGeom prst="rect">
            <a:avLst/>
          </a:prstGeom>
          <a:noFill/>
          <a:ln w="57150" cap="flat" cmpd="sng" algn="ctr">
            <a:solidFill>
              <a:srgbClr val="002060"/>
            </a:solidFill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 dirty="0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69" name="Rectangle 68"/>
          <p:cNvSpPr/>
          <p:nvPr/>
        </p:nvSpPr>
        <p:spPr bwMode="auto">
          <a:xfrm>
            <a:off x="2495550" y="3516506"/>
            <a:ext cx="700159" cy="993630"/>
          </a:xfrm>
          <a:prstGeom prst="rect">
            <a:avLst/>
          </a:prstGeom>
          <a:noFill/>
          <a:ln w="57150" cap="flat" cmpd="sng" algn="ctr">
            <a:solidFill>
              <a:srgbClr val="002060"/>
            </a:solidFill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 dirty="0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76" name="Rectangle 75"/>
          <p:cNvSpPr/>
          <p:nvPr/>
        </p:nvSpPr>
        <p:spPr bwMode="auto">
          <a:xfrm>
            <a:off x="3402735" y="3516506"/>
            <a:ext cx="700159" cy="993630"/>
          </a:xfrm>
          <a:prstGeom prst="rect">
            <a:avLst/>
          </a:prstGeom>
          <a:noFill/>
          <a:ln w="57150" cap="flat" cmpd="sng" algn="ctr">
            <a:solidFill>
              <a:srgbClr val="002060"/>
            </a:solidFill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 dirty="0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77" name="Rectangle 76"/>
          <p:cNvSpPr/>
          <p:nvPr/>
        </p:nvSpPr>
        <p:spPr bwMode="auto">
          <a:xfrm>
            <a:off x="4295775" y="3516506"/>
            <a:ext cx="700159" cy="993630"/>
          </a:xfrm>
          <a:prstGeom prst="rect">
            <a:avLst/>
          </a:prstGeom>
          <a:noFill/>
          <a:ln w="57150" cap="flat" cmpd="sng" algn="ctr">
            <a:solidFill>
              <a:srgbClr val="002060"/>
            </a:solidFill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 dirty="0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78" name="Rectangle 77"/>
          <p:cNvSpPr/>
          <p:nvPr/>
        </p:nvSpPr>
        <p:spPr bwMode="auto">
          <a:xfrm>
            <a:off x="5202960" y="3516506"/>
            <a:ext cx="700159" cy="993630"/>
          </a:xfrm>
          <a:prstGeom prst="rect">
            <a:avLst/>
          </a:prstGeom>
          <a:noFill/>
          <a:ln w="57150" cap="flat" cmpd="sng" algn="ctr">
            <a:solidFill>
              <a:srgbClr val="002060"/>
            </a:solidFill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 dirty="0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79" name="Rectangle 78"/>
          <p:cNvSpPr/>
          <p:nvPr/>
        </p:nvSpPr>
        <p:spPr bwMode="auto">
          <a:xfrm>
            <a:off x="6103072" y="3516506"/>
            <a:ext cx="700159" cy="993630"/>
          </a:xfrm>
          <a:prstGeom prst="rect">
            <a:avLst/>
          </a:prstGeom>
          <a:noFill/>
          <a:ln w="57150" cap="flat" cmpd="sng" algn="ctr">
            <a:solidFill>
              <a:srgbClr val="002060"/>
            </a:solidFill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 dirty="0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80" name="Rectangle 79"/>
          <p:cNvSpPr/>
          <p:nvPr/>
        </p:nvSpPr>
        <p:spPr bwMode="auto">
          <a:xfrm>
            <a:off x="7003185" y="3516506"/>
            <a:ext cx="700159" cy="993630"/>
          </a:xfrm>
          <a:prstGeom prst="rect">
            <a:avLst/>
          </a:prstGeom>
          <a:noFill/>
          <a:ln w="57150" cap="flat" cmpd="sng" algn="ctr">
            <a:solidFill>
              <a:srgbClr val="002060"/>
            </a:solidFill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 dirty="0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81" name="Rectangle 80"/>
          <p:cNvSpPr/>
          <p:nvPr/>
        </p:nvSpPr>
        <p:spPr bwMode="auto">
          <a:xfrm>
            <a:off x="7903297" y="3516506"/>
            <a:ext cx="700159" cy="993630"/>
          </a:xfrm>
          <a:prstGeom prst="rect">
            <a:avLst/>
          </a:prstGeom>
          <a:noFill/>
          <a:ln w="57150" cap="flat" cmpd="sng" algn="ctr">
            <a:solidFill>
              <a:srgbClr val="002060"/>
            </a:solidFill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 dirty="0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4681538" y="4624111"/>
            <a:ext cx="1942455" cy="4039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25" dirty="0"/>
              <a:t>Cell with 7 Racks</a:t>
            </a:r>
          </a:p>
        </p:txBody>
      </p:sp>
      <p:sp>
        <p:nvSpPr>
          <p:cNvPr id="101" name="Rectangle 2"/>
          <p:cNvSpPr>
            <a:spLocks noGrp="1" noChangeArrowheads="1"/>
          </p:cNvSpPr>
          <p:nvPr>
            <p:ph idx="1"/>
          </p:nvPr>
        </p:nvSpPr>
        <p:spPr>
          <a:xfrm>
            <a:off x="1273969" y="5229225"/>
            <a:ext cx="7779544" cy="1607344"/>
          </a:xfrm>
          <a:ln/>
        </p:spPr>
        <p:txBody>
          <a:bodyPr/>
          <a:lstStyle/>
          <a:p>
            <a:pPr lvl="1"/>
            <a:r>
              <a:rPr lang="en-US" dirty="0"/>
              <a:t>Reed Solomon (10, 4) is used in practice (1.4X)</a:t>
            </a:r>
          </a:p>
          <a:p>
            <a:pPr lvl="1"/>
            <a:r>
              <a:rPr lang="en-US" dirty="0"/>
              <a:t>Tolerates 4 racks (</a:t>
            </a:r>
            <a:r>
              <a:rPr lang="en-US" dirty="0">
                <a:sym typeface="Wingdings" panose="05000000000000000000" pitchFamily="2" charset="2"/>
              </a:rPr>
              <a:t> 4 disk/host )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failures</a:t>
            </a:r>
            <a:endParaRPr lang="en-US" dirty="0"/>
          </a:p>
        </p:txBody>
      </p:sp>
      <p:sp>
        <p:nvSpPr>
          <p:cNvPr id="70" name="Slide Number Placeholder 1"/>
          <p:cNvSpPr txBox="1">
            <a:spLocks/>
          </p:cNvSpPr>
          <p:nvPr/>
        </p:nvSpPr>
        <p:spPr>
          <a:xfrm>
            <a:off x="8359676" y="6355706"/>
            <a:ext cx="2468613" cy="365670"/>
          </a:xfrm>
          <a:prstGeom prst="rect">
            <a:avLst/>
          </a:prstGeom>
        </p:spPr>
        <p:txBody>
          <a:bodyPr vert="horz" lIns="77153" tIns="38576" rIns="77153" bIns="38576" rtlCol="0" anchor="ctr"/>
          <a:lstStyle>
            <a:defPPr>
              <a:defRPr lang="en-US"/>
            </a:defPPr>
            <a:lvl1pPr algn="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Vista Sans OT Reg" pitchFamily="-65" charset="0"/>
                <a:ea typeface="ヒラギノ角ゴ ProN W3" pitchFamily="-65" charset="-128"/>
                <a:cs typeface="ヒラギノ角ゴ ProN W3" pitchFamily="-65" charset="-128"/>
                <a:sym typeface="Vista Sans OT Reg" pitchFamily="-65" charset="0"/>
              </a:defRPr>
            </a:lvl1pPr>
            <a:lvl2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ern="1200">
                <a:solidFill>
                  <a:srgbClr val="000000"/>
                </a:solidFill>
                <a:latin typeface="Vista Sans OT Reg" pitchFamily="-65" charset="0"/>
                <a:ea typeface="ヒラギノ角ゴ ProN W3" pitchFamily="-65" charset="-128"/>
                <a:cs typeface="ヒラギノ角ゴ ProN W3" pitchFamily="-65" charset="-128"/>
                <a:sym typeface="Vista Sans OT Reg" pitchFamily="-65" charset="0"/>
              </a:defRPr>
            </a:lvl2pPr>
            <a:lvl3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ern="1200">
                <a:solidFill>
                  <a:srgbClr val="000000"/>
                </a:solidFill>
                <a:latin typeface="Vista Sans OT Reg" pitchFamily="-65" charset="0"/>
                <a:ea typeface="ヒラギノ角ゴ ProN W3" pitchFamily="-65" charset="-128"/>
                <a:cs typeface="ヒラギノ角ゴ ProN W3" pitchFamily="-65" charset="-128"/>
                <a:sym typeface="Vista Sans OT Reg" pitchFamily="-65" charset="0"/>
              </a:defRPr>
            </a:lvl3pPr>
            <a:lvl4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ern="1200">
                <a:solidFill>
                  <a:srgbClr val="000000"/>
                </a:solidFill>
                <a:latin typeface="Vista Sans OT Reg" pitchFamily="-65" charset="0"/>
                <a:ea typeface="ヒラギノ角ゴ ProN W3" pitchFamily="-65" charset="-128"/>
                <a:cs typeface="ヒラギノ角ゴ ProN W3" pitchFamily="-65" charset="-128"/>
                <a:sym typeface="Vista Sans OT Reg" pitchFamily="-65" charset="0"/>
              </a:defRPr>
            </a:lvl4pPr>
            <a:lvl5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ern="1200">
                <a:solidFill>
                  <a:srgbClr val="000000"/>
                </a:solidFill>
                <a:latin typeface="Vista Sans OT Reg" pitchFamily="-65" charset="0"/>
                <a:ea typeface="ヒラギノ角ゴ ProN W3" pitchFamily="-65" charset="-128"/>
                <a:cs typeface="ヒラギノ角ゴ ProN W3" pitchFamily="-65" charset="-128"/>
                <a:sym typeface="Vista Sans OT Reg" pitchFamily="-65" charset="0"/>
              </a:defRPr>
            </a:lvl5pPr>
            <a:lvl6pPr marL="2286000" algn="l" defTabSz="457200" rtl="0" eaLnBrk="1" latinLnBrk="0" hangingPunct="1">
              <a:defRPr kern="1200">
                <a:solidFill>
                  <a:srgbClr val="000000"/>
                </a:solidFill>
                <a:latin typeface="Vista Sans OT Reg" pitchFamily="-65" charset="0"/>
                <a:ea typeface="ヒラギノ角ゴ ProN W3" pitchFamily="-65" charset="-128"/>
                <a:cs typeface="ヒラギノ角ゴ ProN W3" pitchFamily="-65" charset="-128"/>
                <a:sym typeface="Vista Sans OT Reg" pitchFamily="-65" charset="0"/>
              </a:defRPr>
            </a:lvl6pPr>
            <a:lvl7pPr marL="2743200" algn="l" defTabSz="457200" rtl="0" eaLnBrk="1" latinLnBrk="0" hangingPunct="1">
              <a:defRPr kern="1200">
                <a:solidFill>
                  <a:srgbClr val="000000"/>
                </a:solidFill>
                <a:latin typeface="Vista Sans OT Reg" pitchFamily="-65" charset="0"/>
                <a:ea typeface="ヒラギノ角ゴ ProN W3" pitchFamily="-65" charset="-128"/>
                <a:cs typeface="ヒラギノ角ゴ ProN W3" pitchFamily="-65" charset="-128"/>
                <a:sym typeface="Vista Sans OT Reg" pitchFamily="-65" charset="0"/>
              </a:defRPr>
            </a:lvl7pPr>
            <a:lvl8pPr marL="3200400" algn="l" defTabSz="457200" rtl="0" eaLnBrk="1" latinLnBrk="0" hangingPunct="1">
              <a:defRPr kern="1200">
                <a:solidFill>
                  <a:srgbClr val="000000"/>
                </a:solidFill>
                <a:latin typeface="Vista Sans OT Reg" pitchFamily="-65" charset="0"/>
                <a:ea typeface="ヒラギノ角ゴ ProN W3" pitchFamily="-65" charset="-128"/>
                <a:cs typeface="ヒラギノ角ゴ ProN W3" pitchFamily="-65" charset="-128"/>
                <a:sym typeface="Vista Sans OT Reg" pitchFamily="-65" charset="0"/>
              </a:defRPr>
            </a:lvl8pPr>
            <a:lvl9pPr marL="3657600" algn="l" defTabSz="457200" rtl="0" eaLnBrk="1" latinLnBrk="0" hangingPunct="1">
              <a:defRPr kern="1200">
                <a:solidFill>
                  <a:srgbClr val="000000"/>
                </a:solidFill>
                <a:latin typeface="Vista Sans OT Reg" pitchFamily="-65" charset="0"/>
                <a:ea typeface="ヒラギノ角ゴ ProN W3" pitchFamily="-65" charset="-128"/>
                <a:cs typeface="ヒラギノ角ゴ ProN W3" pitchFamily="-65" charset="-128"/>
                <a:sym typeface="Vista Sans OT Reg" pitchFamily="-65" charset="0"/>
              </a:defRPr>
            </a:lvl9pPr>
          </a:lstStyle>
          <a:p>
            <a:r>
              <a:rPr lang="en-US" sz="1688" dirty="0"/>
              <a:t>10</a:t>
            </a:r>
          </a:p>
        </p:txBody>
      </p:sp>
      <p:sp>
        <p:nvSpPr>
          <p:cNvPr id="109" name="Rectangle 108"/>
          <p:cNvSpPr/>
          <p:nvPr/>
        </p:nvSpPr>
        <p:spPr bwMode="auto">
          <a:xfrm>
            <a:off x="1404052" y="1435894"/>
            <a:ext cx="707231" cy="359292"/>
          </a:xfrm>
          <a:prstGeom prst="rect">
            <a:avLst/>
          </a:prstGeom>
          <a:solidFill>
            <a:srgbClr val="FFC000"/>
          </a:solidFill>
          <a:ln w="25400" cap="flat" cmpd="sng" algn="ctr">
            <a:noFill/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110" name="Rectangle 109"/>
          <p:cNvSpPr/>
          <p:nvPr/>
        </p:nvSpPr>
        <p:spPr bwMode="auto">
          <a:xfrm>
            <a:off x="2175577" y="1435894"/>
            <a:ext cx="707231" cy="359292"/>
          </a:xfrm>
          <a:prstGeom prst="rect">
            <a:avLst/>
          </a:prstGeom>
          <a:solidFill>
            <a:srgbClr val="FFC000"/>
          </a:solidFill>
          <a:ln w="25400" cap="flat" cmpd="sng" algn="ctr">
            <a:noFill/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111" name="Rectangle 110"/>
          <p:cNvSpPr/>
          <p:nvPr/>
        </p:nvSpPr>
        <p:spPr bwMode="auto">
          <a:xfrm>
            <a:off x="2947102" y="1435894"/>
            <a:ext cx="707231" cy="359292"/>
          </a:xfrm>
          <a:prstGeom prst="rect">
            <a:avLst/>
          </a:prstGeom>
          <a:solidFill>
            <a:srgbClr val="FFC000"/>
          </a:solidFill>
          <a:ln w="25400" cap="flat" cmpd="sng" algn="ctr">
            <a:noFill/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112" name="Rectangle 111"/>
          <p:cNvSpPr/>
          <p:nvPr/>
        </p:nvSpPr>
        <p:spPr bwMode="auto">
          <a:xfrm>
            <a:off x="3718627" y="1435894"/>
            <a:ext cx="707231" cy="359292"/>
          </a:xfrm>
          <a:prstGeom prst="rect">
            <a:avLst/>
          </a:prstGeom>
          <a:solidFill>
            <a:srgbClr val="FFC000"/>
          </a:solidFill>
          <a:ln w="25400" cap="flat" cmpd="sng" algn="ctr">
            <a:noFill/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114" name="Rectangle 113"/>
          <p:cNvSpPr/>
          <p:nvPr/>
        </p:nvSpPr>
        <p:spPr bwMode="auto">
          <a:xfrm>
            <a:off x="4490152" y="1435894"/>
            <a:ext cx="707231" cy="359292"/>
          </a:xfrm>
          <a:prstGeom prst="rect">
            <a:avLst/>
          </a:prstGeom>
          <a:solidFill>
            <a:srgbClr val="FFC000"/>
          </a:solidFill>
          <a:ln w="25400" cap="flat" cmpd="sng" algn="ctr">
            <a:noFill/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116" name="Rectangle 115"/>
          <p:cNvSpPr/>
          <p:nvPr/>
        </p:nvSpPr>
        <p:spPr bwMode="auto">
          <a:xfrm>
            <a:off x="5711734" y="1435894"/>
            <a:ext cx="707231" cy="35929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117" name="Rectangle 116"/>
          <p:cNvSpPr/>
          <p:nvPr/>
        </p:nvSpPr>
        <p:spPr bwMode="auto">
          <a:xfrm>
            <a:off x="6483259" y="1435894"/>
            <a:ext cx="707231" cy="35929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118" name="Rectangle 117"/>
          <p:cNvSpPr/>
          <p:nvPr/>
        </p:nvSpPr>
        <p:spPr bwMode="auto">
          <a:xfrm>
            <a:off x="7254784" y="1435894"/>
            <a:ext cx="707231" cy="35929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119" name="Rectangle 118"/>
          <p:cNvSpPr/>
          <p:nvPr/>
        </p:nvSpPr>
        <p:spPr bwMode="auto">
          <a:xfrm>
            <a:off x="8026309" y="1435894"/>
            <a:ext cx="707231" cy="35929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120" name="Rectangle 119"/>
          <p:cNvSpPr/>
          <p:nvPr/>
        </p:nvSpPr>
        <p:spPr bwMode="auto">
          <a:xfrm>
            <a:off x="8797834" y="1435894"/>
            <a:ext cx="707231" cy="35929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144" name="Rectangle 143"/>
          <p:cNvSpPr/>
          <p:nvPr/>
        </p:nvSpPr>
        <p:spPr bwMode="auto">
          <a:xfrm>
            <a:off x="2384532" y="2059484"/>
            <a:ext cx="1060847" cy="518978"/>
          </a:xfrm>
          <a:prstGeom prst="rect">
            <a:avLst/>
          </a:prstGeom>
          <a:solidFill>
            <a:srgbClr val="FFC000"/>
          </a:solidFill>
          <a:ln w="25400" cap="flat" cmpd="sng" algn="ctr">
            <a:noFill/>
            <a:prstDash val="solid"/>
            <a:round/>
            <a:headEnd type="arrow" w="med" len="med"/>
            <a:tailEnd type="none" w="med" len="med"/>
          </a:ln>
          <a:effectLst/>
          <a:scene3d>
            <a:camera prst="isometricLeftDown"/>
            <a:lightRig rig="threePt" dir="t"/>
          </a:scene3d>
          <a:sp3d>
            <a:bevelT w="139700" h="139700" prst="divot"/>
          </a:sp3d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154" name="Rectangle 153"/>
          <p:cNvSpPr/>
          <p:nvPr/>
        </p:nvSpPr>
        <p:spPr bwMode="auto">
          <a:xfrm>
            <a:off x="3413232" y="2123777"/>
            <a:ext cx="1060847" cy="518978"/>
          </a:xfrm>
          <a:prstGeom prst="rect">
            <a:avLst/>
          </a:prstGeom>
          <a:solidFill>
            <a:srgbClr val="FFC000"/>
          </a:solidFill>
          <a:ln w="25400" cap="flat" cmpd="sng" algn="ctr">
            <a:noFill/>
            <a:prstDash val="solid"/>
            <a:round/>
            <a:headEnd type="arrow" w="med" len="med"/>
            <a:tailEnd type="none" w="med" len="med"/>
          </a:ln>
          <a:effectLst/>
          <a:scene3d>
            <a:camera prst="isometricLeftDown"/>
            <a:lightRig rig="threePt" dir="t"/>
          </a:scene3d>
          <a:sp3d>
            <a:bevelT w="139700" h="139700" prst="divot"/>
          </a:sp3d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155" name="Rectangle 154"/>
          <p:cNvSpPr/>
          <p:nvPr/>
        </p:nvSpPr>
        <p:spPr bwMode="auto">
          <a:xfrm>
            <a:off x="6627919" y="2059484"/>
            <a:ext cx="1060847" cy="51897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arrow" w="med" len="med"/>
            <a:tailEnd type="none" w="med" len="med"/>
          </a:ln>
          <a:effectLst/>
          <a:scene3d>
            <a:camera prst="isometricLeftDown"/>
            <a:lightRig rig="threePt" dir="t"/>
          </a:scene3d>
          <a:sp3d>
            <a:bevelT w="139700" h="139700" prst="divot"/>
          </a:sp3d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156" name="Rectangle 155"/>
          <p:cNvSpPr/>
          <p:nvPr/>
        </p:nvSpPr>
        <p:spPr bwMode="auto">
          <a:xfrm>
            <a:off x="7656619" y="2119149"/>
            <a:ext cx="1060847" cy="51897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arrow" w="med" len="med"/>
            <a:tailEnd type="none" w="med" len="med"/>
          </a:ln>
          <a:effectLst/>
          <a:scene3d>
            <a:camera prst="isometricLeftDown"/>
            <a:lightRig rig="threePt" dir="t"/>
          </a:scene3d>
          <a:sp3d>
            <a:bevelT w="139700" h="139700" prst="divot"/>
          </a:sp3d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157" name="Rounded Rectangle 156"/>
          <p:cNvSpPr/>
          <p:nvPr/>
        </p:nvSpPr>
        <p:spPr bwMode="auto">
          <a:xfrm>
            <a:off x="1211171" y="1243013"/>
            <a:ext cx="4243388" cy="1700490"/>
          </a:xfrm>
          <a:prstGeom prst="roundRect">
            <a:avLst/>
          </a:prstGeom>
          <a:noFill/>
          <a:ln w="57150" cap="flat" cmpd="sng" algn="ctr">
            <a:solidFill>
              <a:srgbClr val="FFC000"/>
            </a:solidFill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 dirty="0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158" name="Rounded Rectangle 157"/>
          <p:cNvSpPr/>
          <p:nvPr/>
        </p:nvSpPr>
        <p:spPr bwMode="auto">
          <a:xfrm>
            <a:off x="5518852" y="1243013"/>
            <a:ext cx="4243388" cy="1700490"/>
          </a:xfrm>
          <a:prstGeom prst="roundRect">
            <a:avLst/>
          </a:prstGeom>
          <a:noFill/>
          <a:ln w="57150" cap="flat" cmpd="sng" algn="ctr">
            <a:solidFill>
              <a:schemeClr val="accent1">
                <a:lumMod val="60000"/>
                <a:lumOff val="40000"/>
              </a:schemeClr>
            </a:solidFill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159" name="TextBox 158"/>
          <p:cNvSpPr txBox="1"/>
          <p:nvPr/>
        </p:nvSpPr>
        <p:spPr>
          <a:xfrm>
            <a:off x="1275465" y="2263524"/>
            <a:ext cx="1063112" cy="4559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63" dirty="0"/>
              <a:t>Stripe1</a:t>
            </a:r>
          </a:p>
        </p:txBody>
      </p:sp>
      <p:sp>
        <p:nvSpPr>
          <p:cNvPr id="160" name="TextBox 159"/>
          <p:cNvSpPr txBox="1"/>
          <p:nvPr/>
        </p:nvSpPr>
        <p:spPr>
          <a:xfrm>
            <a:off x="5647440" y="2244176"/>
            <a:ext cx="1063112" cy="4559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63" dirty="0"/>
              <a:t>Stripe2</a:t>
            </a:r>
          </a:p>
        </p:txBody>
      </p:sp>
      <p:sp>
        <p:nvSpPr>
          <p:cNvPr id="161" name="TextBox 160"/>
          <p:cNvSpPr txBox="1"/>
          <p:nvPr/>
        </p:nvSpPr>
        <p:spPr>
          <a:xfrm>
            <a:off x="9440771" y="1383290"/>
            <a:ext cx="1691873" cy="4559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63" dirty="0"/>
              <a:t>10G Volume</a:t>
            </a:r>
          </a:p>
        </p:txBody>
      </p:sp>
      <p:sp>
        <p:nvSpPr>
          <p:cNvPr id="163" name="TextBox 162"/>
          <p:cNvSpPr txBox="1"/>
          <p:nvPr/>
        </p:nvSpPr>
        <p:spPr>
          <a:xfrm>
            <a:off x="8667750" y="2078832"/>
            <a:ext cx="1316386" cy="4559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63" dirty="0"/>
              <a:t>4G parity</a:t>
            </a:r>
          </a:p>
        </p:txBody>
      </p:sp>
      <p:sp>
        <p:nvSpPr>
          <p:cNvPr id="165" name="Rectangle 164"/>
          <p:cNvSpPr/>
          <p:nvPr/>
        </p:nvSpPr>
        <p:spPr bwMode="auto">
          <a:xfrm>
            <a:off x="2495550" y="4127186"/>
            <a:ext cx="707231" cy="359292"/>
          </a:xfrm>
          <a:prstGeom prst="rect">
            <a:avLst/>
          </a:prstGeom>
          <a:solidFill>
            <a:srgbClr val="FFC000"/>
          </a:solidFill>
          <a:ln w="25400" cap="flat" cmpd="sng" algn="ctr">
            <a:noFill/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166" name="Rectangle 165"/>
          <p:cNvSpPr/>
          <p:nvPr/>
        </p:nvSpPr>
        <p:spPr bwMode="auto">
          <a:xfrm>
            <a:off x="3425632" y="4136231"/>
            <a:ext cx="707231" cy="359292"/>
          </a:xfrm>
          <a:prstGeom prst="rect">
            <a:avLst/>
          </a:prstGeom>
          <a:solidFill>
            <a:srgbClr val="FFC000"/>
          </a:solidFill>
          <a:ln w="25400" cap="flat" cmpd="sng" algn="ctr">
            <a:noFill/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167" name="Rectangle 166"/>
          <p:cNvSpPr/>
          <p:nvPr/>
        </p:nvSpPr>
        <p:spPr bwMode="auto">
          <a:xfrm>
            <a:off x="4307392" y="4134374"/>
            <a:ext cx="707231" cy="359292"/>
          </a:xfrm>
          <a:prstGeom prst="rect">
            <a:avLst/>
          </a:prstGeom>
          <a:solidFill>
            <a:srgbClr val="FFC000"/>
          </a:solidFill>
          <a:ln w="25400" cap="flat" cmpd="sng" algn="ctr">
            <a:noFill/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168" name="Rectangle 167"/>
          <p:cNvSpPr/>
          <p:nvPr/>
        </p:nvSpPr>
        <p:spPr bwMode="auto">
          <a:xfrm>
            <a:off x="5200399" y="4124630"/>
            <a:ext cx="707231" cy="359292"/>
          </a:xfrm>
          <a:prstGeom prst="rect">
            <a:avLst/>
          </a:prstGeom>
          <a:solidFill>
            <a:srgbClr val="FFC000"/>
          </a:solidFill>
          <a:ln w="25400" cap="flat" cmpd="sng" algn="ctr">
            <a:noFill/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169" name="Rectangle 168"/>
          <p:cNvSpPr/>
          <p:nvPr/>
        </p:nvSpPr>
        <p:spPr bwMode="auto">
          <a:xfrm>
            <a:off x="6114483" y="4114650"/>
            <a:ext cx="707231" cy="359292"/>
          </a:xfrm>
          <a:prstGeom prst="rect">
            <a:avLst/>
          </a:prstGeom>
          <a:solidFill>
            <a:srgbClr val="FFC000"/>
          </a:solidFill>
          <a:ln w="25400" cap="flat" cmpd="sng" algn="ctr">
            <a:noFill/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170" name="Rectangle 169"/>
          <p:cNvSpPr/>
          <p:nvPr/>
        </p:nvSpPr>
        <p:spPr bwMode="auto">
          <a:xfrm>
            <a:off x="6738937" y="4040840"/>
            <a:ext cx="1060847" cy="518978"/>
          </a:xfrm>
          <a:prstGeom prst="rect">
            <a:avLst/>
          </a:prstGeom>
          <a:solidFill>
            <a:srgbClr val="FFC000"/>
          </a:solidFill>
          <a:ln w="25400" cap="flat" cmpd="sng" algn="ctr">
            <a:noFill/>
            <a:prstDash val="solid"/>
            <a:round/>
            <a:headEnd type="arrow" w="med" len="med"/>
            <a:tailEnd type="none" w="med" len="med"/>
          </a:ln>
          <a:effectLst/>
          <a:scene3d>
            <a:camera prst="isometricLeftDown"/>
            <a:lightRig rig="threePt" dir="t"/>
          </a:scene3d>
          <a:sp3d>
            <a:bevelT w="139700" h="139700" prst="divot"/>
          </a:sp3d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171" name="Rectangle 170"/>
          <p:cNvSpPr/>
          <p:nvPr/>
        </p:nvSpPr>
        <p:spPr bwMode="auto">
          <a:xfrm>
            <a:off x="7703344" y="4045468"/>
            <a:ext cx="1060847" cy="518978"/>
          </a:xfrm>
          <a:prstGeom prst="rect">
            <a:avLst/>
          </a:prstGeom>
          <a:solidFill>
            <a:srgbClr val="FFC000"/>
          </a:solidFill>
          <a:ln w="25400" cap="flat" cmpd="sng" algn="ctr">
            <a:noFill/>
            <a:prstDash val="solid"/>
            <a:round/>
            <a:headEnd type="arrow" w="med" len="med"/>
            <a:tailEnd type="none" w="med" len="med"/>
          </a:ln>
          <a:effectLst/>
          <a:scene3d>
            <a:camera prst="isometricLeftDown"/>
            <a:lightRig rig="threePt" dir="t"/>
          </a:scene3d>
          <a:sp3d>
            <a:bevelT w="139700" h="139700" prst="divot"/>
          </a:sp3d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172" name="Rectangle 171"/>
          <p:cNvSpPr/>
          <p:nvPr/>
        </p:nvSpPr>
        <p:spPr bwMode="auto">
          <a:xfrm>
            <a:off x="4295775" y="3536988"/>
            <a:ext cx="707231" cy="35929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173" name="Rectangle 172"/>
          <p:cNvSpPr/>
          <p:nvPr/>
        </p:nvSpPr>
        <p:spPr bwMode="auto">
          <a:xfrm>
            <a:off x="5198512" y="3516506"/>
            <a:ext cx="707231" cy="35929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174" name="Rectangle 173"/>
          <p:cNvSpPr/>
          <p:nvPr/>
        </p:nvSpPr>
        <p:spPr bwMode="auto">
          <a:xfrm>
            <a:off x="6113780" y="3525796"/>
            <a:ext cx="707231" cy="35929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175" name="Rectangle 174"/>
          <p:cNvSpPr/>
          <p:nvPr/>
        </p:nvSpPr>
        <p:spPr bwMode="auto">
          <a:xfrm>
            <a:off x="7016180" y="3528628"/>
            <a:ext cx="707231" cy="35929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176" name="Rectangle 175"/>
          <p:cNvSpPr/>
          <p:nvPr/>
        </p:nvSpPr>
        <p:spPr bwMode="auto">
          <a:xfrm>
            <a:off x="7919588" y="3525441"/>
            <a:ext cx="707231" cy="35929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177" name="Rectangle 176"/>
          <p:cNvSpPr/>
          <p:nvPr/>
        </p:nvSpPr>
        <p:spPr bwMode="auto">
          <a:xfrm>
            <a:off x="2270522" y="3557588"/>
            <a:ext cx="1060847" cy="51897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arrow" w="med" len="med"/>
            <a:tailEnd type="none" w="med" len="med"/>
          </a:ln>
          <a:effectLst/>
          <a:scene3d>
            <a:camera prst="isometricLeftDown"/>
            <a:lightRig rig="threePt" dir="t"/>
          </a:scene3d>
          <a:sp3d>
            <a:bevelT w="139700" h="139700" prst="divot"/>
          </a:sp3d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178" name="Rectangle 177"/>
          <p:cNvSpPr/>
          <p:nvPr/>
        </p:nvSpPr>
        <p:spPr bwMode="auto">
          <a:xfrm>
            <a:off x="3202781" y="3557588"/>
            <a:ext cx="1060847" cy="51897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arrow" w="med" len="med"/>
            <a:tailEnd type="none" w="med" len="med"/>
          </a:ln>
          <a:effectLst/>
          <a:scene3d>
            <a:camera prst="isometricLeftDown"/>
            <a:lightRig rig="threePt" dir="t"/>
          </a:scene3d>
          <a:sp3d>
            <a:bevelT w="139700" h="139700" prst="divot"/>
          </a:sp3d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3" name="Multiply 2"/>
          <p:cNvSpPr/>
          <p:nvPr/>
        </p:nvSpPr>
        <p:spPr bwMode="auto">
          <a:xfrm>
            <a:off x="3331369" y="2721769"/>
            <a:ext cx="835819" cy="2502704"/>
          </a:xfrm>
          <a:prstGeom prst="mathMultiply">
            <a:avLst/>
          </a:prstGeom>
          <a:solidFill>
            <a:srgbClr val="FF0000"/>
          </a:solidFill>
          <a:ln w="25400" cap="flat" cmpd="sng" algn="ctr">
            <a:noFill/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100" name="Multiply 99"/>
          <p:cNvSpPr/>
          <p:nvPr/>
        </p:nvSpPr>
        <p:spPr bwMode="auto">
          <a:xfrm>
            <a:off x="5131594" y="2721769"/>
            <a:ext cx="835819" cy="2502704"/>
          </a:xfrm>
          <a:prstGeom prst="mathMultiply">
            <a:avLst/>
          </a:prstGeom>
          <a:solidFill>
            <a:srgbClr val="FF0000"/>
          </a:solidFill>
          <a:ln w="25400" cap="flat" cmpd="sng" algn="ctr">
            <a:noFill/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cxnSp>
        <p:nvCxnSpPr>
          <p:cNvPr id="15" name="Straight Connector 14"/>
          <p:cNvCxnSpPr/>
          <p:nvPr/>
        </p:nvCxnSpPr>
        <p:spPr bwMode="auto">
          <a:xfrm>
            <a:off x="2844106" y="2721769"/>
            <a:ext cx="23676" cy="1671638"/>
          </a:xfrm>
          <a:prstGeom prst="line">
            <a:avLst/>
          </a:prstGeom>
          <a:solidFill>
            <a:srgbClr val="F0C423"/>
          </a:solidFill>
          <a:ln w="57150" cap="flat" cmpd="sng" algn="ctr">
            <a:solidFill>
              <a:srgbClr val="002060"/>
            </a:solidFill>
            <a:prstDash val="solid"/>
            <a:round/>
            <a:headEnd type="arrow" w="med" len="med"/>
            <a:tailEnd type="none" w="med" len="med"/>
          </a:ln>
          <a:effectLst/>
        </p:spPr>
      </p:cxnSp>
      <p:cxnSp>
        <p:nvCxnSpPr>
          <p:cNvPr id="115" name="Straight Connector 114"/>
          <p:cNvCxnSpPr/>
          <p:nvPr/>
        </p:nvCxnSpPr>
        <p:spPr bwMode="auto">
          <a:xfrm>
            <a:off x="2752726" y="2736949"/>
            <a:ext cx="3730533" cy="1565693"/>
          </a:xfrm>
          <a:prstGeom prst="line">
            <a:avLst/>
          </a:prstGeom>
          <a:solidFill>
            <a:srgbClr val="F0C423"/>
          </a:solidFill>
          <a:ln w="57150" cap="flat" cmpd="sng" algn="ctr">
            <a:solidFill>
              <a:srgbClr val="002060"/>
            </a:solidFill>
            <a:prstDash val="solid"/>
            <a:round/>
            <a:headEnd type="arrow" w="med" len="med"/>
            <a:tailEnd type="none" w="med" len="med"/>
          </a:ln>
          <a:effectLst/>
        </p:spPr>
      </p:cxnSp>
      <p:cxnSp>
        <p:nvCxnSpPr>
          <p:cNvPr id="121" name="Straight Connector 120"/>
          <p:cNvCxnSpPr/>
          <p:nvPr/>
        </p:nvCxnSpPr>
        <p:spPr bwMode="auto">
          <a:xfrm>
            <a:off x="2943252" y="2759592"/>
            <a:ext cx="4374330" cy="1414463"/>
          </a:xfrm>
          <a:prstGeom prst="line">
            <a:avLst/>
          </a:prstGeom>
          <a:solidFill>
            <a:srgbClr val="F0C423"/>
          </a:solidFill>
          <a:ln w="57150" cap="flat" cmpd="sng" algn="ctr">
            <a:solidFill>
              <a:srgbClr val="002060"/>
            </a:solidFill>
            <a:prstDash val="solid"/>
            <a:round/>
            <a:headEnd type="arrow" w="med" len="med"/>
            <a:tailEnd type="none" w="med" len="med"/>
          </a:ln>
          <a:effectLst/>
        </p:spPr>
      </p:cxnSp>
      <p:cxnSp>
        <p:nvCxnSpPr>
          <p:cNvPr id="122" name="Straight Connector 121"/>
          <p:cNvCxnSpPr/>
          <p:nvPr/>
        </p:nvCxnSpPr>
        <p:spPr bwMode="auto">
          <a:xfrm>
            <a:off x="3147374" y="2747076"/>
            <a:ext cx="5134614" cy="1426979"/>
          </a:xfrm>
          <a:prstGeom prst="line">
            <a:avLst/>
          </a:prstGeom>
          <a:solidFill>
            <a:srgbClr val="F0C423"/>
          </a:solidFill>
          <a:ln w="57150" cap="flat" cmpd="sng" algn="ctr">
            <a:solidFill>
              <a:srgbClr val="002060"/>
            </a:solidFill>
            <a:prstDash val="solid"/>
            <a:round/>
            <a:headEnd type="arrow" w="med" len="med"/>
            <a:tailEnd type="none" w="med" len="med"/>
          </a:ln>
          <a:effectLst/>
        </p:spPr>
      </p:cxnSp>
      <p:cxnSp>
        <p:nvCxnSpPr>
          <p:cNvPr id="179" name="Straight Connector 178"/>
          <p:cNvCxnSpPr/>
          <p:nvPr/>
        </p:nvCxnSpPr>
        <p:spPr bwMode="auto">
          <a:xfrm>
            <a:off x="2833009" y="2772197"/>
            <a:ext cx="1820841" cy="1518755"/>
          </a:xfrm>
          <a:prstGeom prst="line">
            <a:avLst/>
          </a:prstGeom>
          <a:solidFill>
            <a:srgbClr val="F0C423"/>
          </a:solidFill>
          <a:ln w="57150" cap="flat" cmpd="sng" algn="ctr">
            <a:solidFill>
              <a:srgbClr val="002060"/>
            </a:solidFill>
            <a:prstDash val="solid"/>
            <a:round/>
            <a:headEnd type="arrow" w="med" len="med"/>
            <a:tailEnd type="none" w="med" len="med"/>
          </a:ln>
          <a:effectLst/>
        </p:spPr>
      </p:cxnSp>
      <p:sp>
        <p:nvSpPr>
          <p:cNvPr id="180" name="Rectangle 179"/>
          <p:cNvSpPr/>
          <p:nvPr/>
        </p:nvSpPr>
        <p:spPr bwMode="auto">
          <a:xfrm>
            <a:off x="2109788" y="2143125"/>
            <a:ext cx="707231" cy="359292"/>
          </a:xfrm>
          <a:prstGeom prst="rect">
            <a:avLst/>
          </a:prstGeom>
          <a:solidFill>
            <a:srgbClr val="FFC000"/>
          </a:solidFill>
          <a:ln w="25400" cap="flat" cmpd="sng" algn="ctr">
            <a:noFill/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181" name="Rectangle 180"/>
          <p:cNvSpPr/>
          <p:nvPr/>
        </p:nvSpPr>
        <p:spPr bwMode="auto">
          <a:xfrm>
            <a:off x="3009900" y="2143125"/>
            <a:ext cx="707231" cy="359292"/>
          </a:xfrm>
          <a:prstGeom prst="rect">
            <a:avLst/>
          </a:prstGeom>
          <a:solidFill>
            <a:srgbClr val="FFC000"/>
          </a:solidFill>
          <a:ln w="25400" cap="flat" cmpd="sng" algn="ctr">
            <a:noFill/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182" name="Oval 181"/>
          <p:cNvSpPr/>
          <p:nvPr/>
        </p:nvSpPr>
        <p:spPr bwMode="auto">
          <a:xfrm>
            <a:off x="2366963" y="2566593"/>
            <a:ext cx="1078071" cy="514469"/>
          </a:xfrm>
          <a:prstGeom prst="ellipse">
            <a:avLst/>
          </a:prstGeom>
          <a:solidFill>
            <a:srgbClr val="F0C423"/>
          </a:solidFill>
          <a:ln w="25400" cap="flat" cmpd="sng" algn="ctr">
            <a:noFill/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algn="ctr"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700" dirty="0">
                <a:solidFill>
                  <a:srgbClr val="000000"/>
                </a:solidFill>
                <a:latin typeface="Vista Sans OT Reg" pitchFamily="-65" charset="0"/>
                <a:ea typeface="ヒラギノ角ゴ ProN W3" pitchFamily="-65" charset="-128"/>
                <a:cs typeface="ヒラギノ角ゴ ProN W3" pitchFamily="-65" charset="-128"/>
                <a:sym typeface="Vista Sans OT Reg" pitchFamily="-65" charset="0"/>
              </a:rPr>
              <a:t>RS</a:t>
            </a:r>
          </a:p>
        </p:txBody>
      </p:sp>
      <p:cxnSp>
        <p:nvCxnSpPr>
          <p:cNvPr id="130" name="Straight Connector 129"/>
          <p:cNvCxnSpPr/>
          <p:nvPr/>
        </p:nvCxnSpPr>
        <p:spPr bwMode="auto">
          <a:xfrm flipH="1">
            <a:off x="2977420" y="2782895"/>
            <a:ext cx="5236258" cy="1038809"/>
          </a:xfrm>
          <a:prstGeom prst="line">
            <a:avLst/>
          </a:prstGeom>
          <a:solidFill>
            <a:srgbClr val="F0C423"/>
          </a:solidFill>
          <a:ln w="57150" cap="flat" cmpd="sng" algn="ctr">
            <a:solidFill>
              <a:srgbClr val="002060"/>
            </a:solidFill>
            <a:prstDash val="solid"/>
            <a:round/>
            <a:headEnd type="arrow" w="med" len="med"/>
            <a:tailEnd type="none" w="med" len="med"/>
          </a:ln>
          <a:effectLst/>
        </p:spPr>
      </p:cxnSp>
      <p:cxnSp>
        <p:nvCxnSpPr>
          <p:cNvPr id="141" name="Straight Connector 140"/>
          <p:cNvCxnSpPr/>
          <p:nvPr/>
        </p:nvCxnSpPr>
        <p:spPr bwMode="auto">
          <a:xfrm flipH="1">
            <a:off x="6638174" y="2790938"/>
            <a:ext cx="1540328" cy="812017"/>
          </a:xfrm>
          <a:prstGeom prst="line">
            <a:avLst/>
          </a:prstGeom>
          <a:solidFill>
            <a:srgbClr val="F0C423"/>
          </a:solidFill>
          <a:ln w="57150" cap="flat" cmpd="sng" algn="ctr">
            <a:solidFill>
              <a:srgbClr val="002060"/>
            </a:solidFill>
            <a:prstDash val="solid"/>
            <a:round/>
            <a:headEnd type="arrow" w="med" len="med"/>
            <a:tailEnd type="none" w="med" len="med"/>
          </a:ln>
          <a:effectLst/>
        </p:spPr>
      </p:cxnSp>
      <p:cxnSp>
        <p:nvCxnSpPr>
          <p:cNvPr id="142" name="Straight Connector 141"/>
          <p:cNvCxnSpPr/>
          <p:nvPr/>
        </p:nvCxnSpPr>
        <p:spPr bwMode="auto">
          <a:xfrm flipH="1">
            <a:off x="7349729" y="2819727"/>
            <a:ext cx="858377" cy="812855"/>
          </a:xfrm>
          <a:prstGeom prst="line">
            <a:avLst/>
          </a:prstGeom>
          <a:solidFill>
            <a:srgbClr val="F0C423"/>
          </a:solidFill>
          <a:ln w="57150" cap="flat" cmpd="sng" algn="ctr">
            <a:solidFill>
              <a:srgbClr val="002060"/>
            </a:solidFill>
            <a:prstDash val="solid"/>
            <a:round/>
            <a:headEnd type="arrow" w="med" len="med"/>
            <a:tailEnd type="none" w="med" len="med"/>
          </a:ln>
          <a:effectLst/>
        </p:spPr>
      </p:cxnSp>
      <p:cxnSp>
        <p:nvCxnSpPr>
          <p:cNvPr id="146" name="Straight Connector 145"/>
          <p:cNvCxnSpPr/>
          <p:nvPr/>
        </p:nvCxnSpPr>
        <p:spPr bwMode="auto">
          <a:xfrm>
            <a:off x="8213678" y="2747076"/>
            <a:ext cx="0" cy="908001"/>
          </a:xfrm>
          <a:prstGeom prst="line">
            <a:avLst/>
          </a:prstGeom>
          <a:solidFill>
            <a:srgbClr val="F0C423"/>
          </a:solidFill>
          <a:ln w="57150" cap="flat" cmpd="sng" algn="ctr">
            <a:solidFill>
              <a:srgbClr val="002060"/>
            </a:solidFill>
            <a:prstDash val="solid"/>
            <a:round/>
            <a:headEnd type="arrow" w="med" len="med"/>
            <a:tailEnd type="none" w="med" len="med"/>
          </a:ln>
          <a:effectLst/>
        </p:spPr>
      </p:cxnSp>
      <p:cxnSp>
        <p:nvCxnSpPr>
          <p:cNvPr id="183" name="Straight Connector 182"/>
          <p:cNvCxnSpPr/>
          <p:nvPr/>
        </p:nvCxnSpPr>
        <p:spPr bwMode="auto">
          <a:xfrm flipH="1">
            <a:off x="4627395" y="2822872"/>
            <a:ext cx="3572621" cy="873280"/>
          </a:xfrm>
          <a:prstGeom prst="line">
            <a:avLst/>
          </a:prstGeom>
          <a:solidFill>
            <a:srgbClr val="F0C423"/>
          </a:solidFill>
          <a:ln w="57150" cap="flat" cmpd="sng" algn="ctr">
            <a:solidFill>
              <a:srgbClr val="002060"/>
            </a:solidFill>
            <a:prstDash val="solid"/>
            <a:round/>
            <a:headEnd type="arrow" w="med" len="med"/>
            <a:tailEnd type="none" w="med" len="med"/>
          </a:ln>
          <a:effectLst/>
        </p:spPr>
      </p:cxnSp>
      <p:sp>
        <p:nvSpPr>
          <p:cNvPr id="184" name="Oval 183"/>
          <p:cNvSpPr/>
          <p:nvPr/>
        </p:nvSpPr>
        <p:spPr bwMode="auto">
          <a:xfrm>
            <a:off x="7525385" y="2566712"/>
            <a:ext cx="1078071" cy="51446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algn="ctr"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700" dirty="0">
                <a:solidFill>
                  <a:srgbClr val="000000"/>
                </a:solidFill>
                <a:latin typeface="Vista Sans OT Reg" pitchFamily="-65" charset="0"/>
                <a:ea typeface="ヒラギノ角ゴ ProN W3" pitchFamily="-65" charset="-128"/>
                <a:cs typeface="ヒラギノ角ゴ ProN W3" pitchFamily="-65" charset="-128"/>
                <a:sym typeface="Vista Sans OT Reg" pitchFamily="-65" charset="0"/>
              </a:rPr>
              <a:t>RS</a:t>
            </a:r>
          </a:p>
        </p:txBody>
      </p:sp>
      <p:sp>
        <p:nvSpPr>
          <p:cNvPr id="185" name="Rectangle 184"/>
          <p:cNvSpPr/>
          <p:nvPr/>
        </p:nvSpPr>
        <p:spPr bwMode="auto">
          <a:xfrm>
            <a:off x="7188994" y="2014538"/>
            <a:ext cx="707231" cy="35929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186" name="Rectangle 185"/>
          <p:cNvSpPr/>
          <p:nvPr/>
        </p:nvSpPr>
        <p:spPr bwMode="auto">
          <a:xfrm>
            <a:off x="7928372" y="2078832"/>
            <a:ext cx="1060847" cy="51897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arrow" w="med" len="med"/>
            <a:tailEnd type="none" w="med" len="med"/>
          </a:ln>
          <a:effectLst/>
          <a:scene3d>
            <a:camera prst="isometricLeftDown"/>
            <a:lightRig rig="threePt" dir="t"/>
          </a:scene3d>
          <a:sp3d>
            <a:bevelT w="139700" h="139700" prst="divot"/>
          </a:sp3d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618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" grpId="0" build="p"/>
      <p:bldP spid="109" grpId="0" animBg="1"/>
      <p:bldP spid="110" grpId="0" animBg="1"/>
      <p:bldP spid="111" grpId="0" animBg="1"/>
      <p:bldP spid="112" grpId="0" animBg="1"/>
      <p:bldP spid="114" grpId="0" animBg="1"/>
      <p:bldP spid="116" grpId="0" animBg="1"/>
      <p:bldP spid="117" grpId="0" animBg="1"/>
      <p:bldP spid="118" grpId="0" animBg="1"/>
      <p:bldP spid="119" grpId="0" animBg="1"/>
      <p:bldP spid="120" grpId="0" animBg="1"/>
      <p:bldP spid="144" grpId="0" animBg="1"/>
      <p:bldP spid="154" grpId="0" animBg="1"/>
      <p:bldP spid="155" grpId="0" animBg="1"/>
      <p:bldP spid="156" grpId="0" animBg="1"/>
      <p:bldP spid="157" grpId="0" animBg="1"/>
      <p:bldP spid="158" grpId="0" animBg="1"/>
      <p:bldP spid="159" grpId="0"/>
      <p:bldP spid="160" grpId="0"/>
      <p:bldP spid="161" grpId="0"/>
      <p:bldP spid="163" grpId="0"/>
      <p:bldP spid="165" grpId="0" animBg="1"/>
      <p:bldP spid="166" grpId="0" animBg="1"/>
      <p:bldP spid="167" grpId="0" animBg="1"/>
      <p:bldP spid="168" grpId="0" animBg="1"/>
      <p:bldP spid="169" grpId="0" animBg="1"/>
      <p:bldP spid="170" grpId="0" animBg="1"/>
      <p:bldP spid="171" grpId="0" animBg="1"/>
      <p:bldP spid="172" grpId="0" animBg="1"/>
      <p:bldP spid="173" grpId="0" animBg="1"/>
      <p:bldP spid="174" grpId="0" animBg="1"/>
      <p:bldP spid="175" grpId="0" animBg="1"/>
      <p:bldP spid="176" grpId="0" animBg="1"/>
      <p:bldP spid="177" grpId="0" animBg="1"/>
      <p:bldP spid="178" grpId="0" animBg="1"/>
      <p:bldP spid="3" grpId="0" animBg="1"/>
      <p:bldP spid="100" grpId="0" animBg="1"/>
      <p:bldP spid="180" grpId="0" animBg="1"/>
      <p:bldP spid="181" grpId="0" animBg="1"/>
      <p:bldP spid="182" grpId="0" animBg="1"/>
      <p:bldP spid="182" grpId="1" animBg="1"/>
      <p:bldP spid="184" grpId="0" animBg="1"/>
      <p:bldP spid="184" grpId="1" animBg="1"/>
      <p:bldP spid="185" grpId="0" animBg="1"/>
      <p:bldP spid="186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 dirty="0"/>
              <a:t>Reads</a:t>
            </a:r>
          </a:p>
        </p:txBody>
      </p:sp>
      <p:sp>
        <p:nvSpPr>
          <p:cNvPr id="60" name="Rounded Rectangle 59"/>
          <p:cNvSpPr/>
          <p:nvPr/>
        </p:nvSpPr>
        <p:spPr bwMode="auto">
          <a:xfrm>
            <a:off x="5453063" y="3736799"/>
            <a:ext cx="5204047" cy="52506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38100" cap="flat" cmpd="sng" algn="ctr">
            <a:solidFill>
              <a:srgbClr val="002060"/>
            </a:solidFill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363" dirty="0">
                <a:solidFill>
                  <a:srgbClr val="000000"/>
                </a:solidFill>
                <a:latin typeface="Vista Sans OT Reg" pitchFamily="-65" charset="0"/>
                <a:ea typeface="ヒラギノ角ゴ ProN W3" pitchFamily="-65" charset="-128"/>
                <a:cs typeface="ヒラギノ角ゴ ProN W3" pitchFamily="-65" charset="-128"/>
                <a:sym typeface="Vista Sans OT Reg" pitchFamily="-65" charset="0"/>
              </a:rPr>
              <a:t>                                Compute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060406" y="1872281"/>
            <a:ext cx="1971950" cy="4559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63" dirty="0"/>
              <a:t>Storage Nodes</a:t>
            </a:r>
          </a:p>
        </p:txBody>
      </p:sp>
      <p:sp>
        <p:nvSpPr>
          <p:cNvPr id="42" name="Rectangle 41"/>
          <p:cNvSpPr/>
          <p:nvPr/>
        </p:nvSpPr>
        <p:spPr bwMode="auto">
          <a:xfrm>
            <a:off x="4681538" y="1743693"/>
            <a:ext cx="6107906" cy="2714007"/>
          </a:xfrm>
          <a:prstGeom prst="rect">
            <a:avLst/>
          </a:prstGeom>
          <a:noFill/>
          <a:ln w="3810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7574757" y="4457701"/>
            <a:ext cx="700833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700" dirty="0"/>
              <a:t>Cell</a:t>
            </a:r>
          </a:p>
        </p:txBody>
      </p:sp>
      <p:sp>
        <p:nvSpPr>
          <p:cNvPr id="12288" name="Rectangle 12287"/>
          <p:cNvSpPr/>
          <p:nvPr/>
        </p:nvSpPr>
        <p:spPr bwMode="auto">
          <a:xfrm>
            <a:off x="2688431" y="2098180"/>
            <a:ext cx="707231" cy="202733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12291" name="TextBox 12290"/>
          <p:cNvSpPr txBox="1"/>
          <p:nvPr/>
        </p:nvSpPr>
        <p:spPr>
          <a:xfrm>
            <a:off x="2510304" y="1757363"/>
            <a:ext cx="1017138" cy="4559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63" dirty="0"/>
              <a:t>Router</a:t>
            </a:r>
          </a:p>
        </p:txBody>
      </p:sp>
      <p:cxnSp>
        <p:nvCxnSpPr>
          <p:cNvPr id="12297" name="Straight Arrow Connector 12296"/>
          <p:cNvCxnSpPr>
            <a:endCxn id="3" idx="5"/>
          </p:cNvCxnSpPr>
          <p:nvPr/>
        </p:nvCxnSpPr>
        <p:spPr bwMode="auto">
          <a:xfrm>
            <a:off x="3331369" y="2528888"/>
            <a:ext cx="1650888" cy="661643"/>
          </a:xfrm>
          <a:prstGeom prst="straightConnector1">
            <a:avLst/>
          </a:prstGeom>
          <a:solidFill>
            <a:srgbClr val="F0C423"/>
          </a:solidFill>
          <a:ln w="5715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triangle"/>
            <a:tailEnd type="triangle"/>
          </a:ln>
          <a:effectLst/>
        </p:spPr>
      </p:cxnSp>
      <p:cxnSp>
        <p:nvCxnSpPr>
          <p:cNvPr id="74" name="Straight Arrow Connector 73"/>
          <p:cNvCxnSpPr/>
          <p:nvPr/>
        </p:nvCxnSpPr>
        <p:spPr bwMode="auto">
          <a:xfrm flipV="1">
            <a:off x="1402556" y="3104451"/>
            <a:ext cx="1285875" cy="3080"/>
          </a:xfrm>
          <a:prstGeom prst="straightConnector1">
            <a:avLst/>
          </a:prstGeom>
          <a:solidFill>
            <a:srgbClr val="F0C423"/>
          </a:solidFill>
          <a:ln w="5715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triangle"/>
            <a:tailEnd type="triangle"/>
          </a:ln>
          <a:effectLst/>
        </p:spPr>
      </p:cxnSp>
      <p:sp>
        <p:nvSpPr>
          <p:cNvPr id="12302" name="Rectangle 12301"/>
          <p:cNvSpPr/>
          <p:nvPr/>
        </p:nvSpPr>
        <p:spPr bwMode="auto">
          <a:xfrm>
            <a:off x="4810126" y="1872281"/>
            <a:ext cx="5846984" cy="1769233"/>
          </a:xfrm>
          <a:prstGeom prst="rect">
            <a:avLst/>
          </a:prstGeom>
          <a:noFill/>
          <a:ln w="5715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12305" name="TextBox 12304"/>
          <p:cNvSpPr txBox="1"/>
          <p:nvPr/>
        </p:nvSpPr>
        <p:spPr>
          <a:xfrm>
            <a:off x="4842268" y="2041933"/>
            <a:ext cx="761042" cy="4039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25" dirty="0"/>
              <a:t>Index</a:t>
            </a:r>
          </a:p>
        </p:txBody>
      </p:sp>
      <p:sp>
        <p:nvSpPr>
          <p:cNvPr id="12308" name="TextBox 12307"/>
          <p:cNvSpPr txBox="1"/>
          <p:nvPr/>
        </p:nvSpPr>
        <p:spPr>
          <a:xfrm>
            <a:off x="1659732" y="2400301"/>
            <a:ext cx="1038169" cy="7155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19" dirty="0"/>
              <a:t>   </a:t>
            </a:r>
            <a:r>
              <a:rPr lang="en-US" sz="2025" dirty="0"/>
              <a:t>User</a:t>
            </a:r>
          </a:p>
          <a:p>
            <a:r>
              <a:rPr lang="en-US" sz="2025" dirty="0"/>
              <a:t>Request</a:t>
            </a:r>
          </a:p>
        </p:txBody>
      </p:sp>
      <p:sp>
        <p:nvSpPr>
          <p:cNvPr id="88" name="TextBox 87"/>
          <p:cNvSpPr txBox="1"/>
          <p:nvPr/>
        </p:nvSpPr>
        <p:spPr>
          <a:xfrm>
            <a:off x="3524251" y="2143126"/>
            <a:ext cx="897297" cy="7155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19" dirty="0"/>
              <a:t>  </a:t>
            </a:r>
            <a:r>
              <a:rPr lang="en-US" sz="1688" dirty="0"/>
              <a:t> </a:t>
            </a:r>
            <a:r>
              <a:rPr lang="en-US" sz="2025" dirty="0"/>
              <a:t>Index</a:t>
            </a:r>
          </a:p>
          <a:p>
            <a:r>
              <a:rPr lang="en-US" sz="2025" dirty="0"/>
              <a:t>   Read</a:t>
            </a:r>
          </a:p>
        </p:txBody>
      </p:sp>
      <p:sp>
        <p:nvSpPr>
          <p:cNvPr id="90" name="TextBox 89"/>
          <p:cNvSpPr txBox="1"/>
          <p:nvPr/>
        </p:nvSpPr>
        <p:spPr>
          <a:xfrm>
            <a:off x="3588854" y="3171826"/>
            <a:ext cx="771215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25" dirty="0"/>
              <a:t>Data</a:t>
            </a:r>
          </a:p>
          <a:p>
            <a:r>
              <a:rPr lang="en-US" sz="2025" dirty="0"/>
              <a:t>Read</a:t>
            </a:r>
          </a:p>
        </p:txBody>
      </p:sp>
      <p:sp>
        <p:nvSpPr>
          <p:cNvPr id="39" name="Content Placeholder 2"/>
          <p:cNvSpPr>
            <a:spLocks noGrp="1"/>
          </p:cNvSpPr>
          <p:nvPr>
            <p:ph idx="1"/>
          </p:nvPr>
        </p:nvSpPr>
        <p:spPr>
          <a:xfrm>
            <a:off x="1273969" y="5570971"/>
            <a:ext cx="9633347" cy="622661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2-phase: Index read returns the exact physical location of the BLOB</a:t>
            </a:r>
          </a:p>
        </p:txBody>
      </p:sp>
      <p:sp>
        <p:nvSpPr>
          <p:cNvPr id="41" name="Rectangle 40"/>
          <p:cNvSpPr/>
          <p:nvPr/>
        </p:nvSpPr>
        <p:spPr bwMode="auto">
          <a:xfrm>
            <a:off x="5645944" y="2386630"/>
            <a:ext cx="578644" cy="1092994"/>
          </a:xfrm>
          <a:prstGeom prst="rect">
            <a:avLst/>
          </a:prstGeom>
          <a:noFill/>
          <a:ln w="57150" cap="flat" cmpd="sng" algn="ctr">
            <a:solidFill>
              <a:srgbClr val="002060"/>
            </a:solidFill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 dirty="0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43" name="Rectangle 42"/>
          <p:cNvSpPr/>
          <p:nvPr/>
        </p:nvSpPr>
        <p:spPr bwMode="auto">
          <a:xfrm>
            <a:off x="6353175" y="2386630"/>
            <a:ext cx="578644" cy="1092994"/>
          </a:xfrm>
          <a:prstGeom prst="rect">
            <a:avLst/>
          </a:prstGeom>
          <a:noFill/>
          <a:ln w="57150" cap="flat" cmpd="sng" algn="ctr">
            <a:solidFill>
              <a:srgbClr val="002060"/>
            </a:solidFill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 dirty="0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44" name="Rectangle 43"/>
          <p:cNvSpPr/>
          <p:nvPr/>
        </p:nvSpPr>
        <p:spPr bwMode="auto">
          <a:xfrm>
            <a:off x="7060406" y="2386630"/>
            <a:ext cx="578644" cy="1092994"/>
          </a:xfrm>
          <a:prstGeom prst="rect">
            <a:avLst/>
          </a:prstGeom>
          <a:noFill/>
          <a:ln w="57150" cap="flat" cmpd="sng" algn="ctr">
            <a:solidFill>
              <a:srgbClr val="002060"/>
            </a:solidFill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 dirty="0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45" name="Rectangle 44"/>
          <p:cNvSpPr/>
          <p:nvPr/>
        </p:nvSpPr>
        <p:spPr bwMode="auto">
          <a:xfrm>
            <a:off x="7767637" y="2386630"/>
            <a:ext cx="578644" cy="1092994"/>
          </a:xfrm>
          <a:prstGeom prst="rect">
            <a:avLst/>
          </a:prstGeom>
          <a:noFill/>
          <a:ln w="57150" cap="flat" cmpd="sng" algn="ctr">
            <a:solidFill>
              <a:srgbClr val="002060"/>
            </a:solidFill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 dirty="0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46" name="Rectangle 45"/>
          <p:cNvSpPr/>
          <p:nvPr/>
        </p:nvSpPr>
        <p:spPr bwMode="auto">
          <a:xfrm>
            <a:off x="8474869" y="2386630"/>
            <a:ext cx="578644" cy="1092994"/>
          </a:xfrm>
          <a:prstGeom prst="rect">
            <a:avLst/>
          </a:prstGeom>
          <a:noFill/>
          <a:ln w="57150" cap="flat" cmpd="sng" algn="ctr">
            <a:solidFill>
              <a:srgbClr val="002060"/>
            </a:solidFill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 dirty="0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47" name="Rectangle 46"/>
          <p:cNvSpPr/>
          <p:nvPr/>
        </p:nvSpPr>
        <p:spPr bwMode="auto">
          <a:xfrm>
            <a:off x="9182100" y="2386630"/>
            <a:ext cx="578644" cy="1092994"/>
          </a:xfrm>
          <a:prstGeom prst="rect">
            <a:avLst/>
          </a:prstGeom>
          <a:noFill/>
          <a:ln w="57150" cap="flat" cmpd="sng" algn="ctr">
            <a:solidFill>
              <a:srgbClr val="002060"/>
            </a:solidFill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 dirty="0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48" name="Rectangle 47"/>
          <p:cNvSpPr/>
          <p:nvPr/>
        </p:nvSpPr>
        <p:spPr bwMode="auto">
          <a:xfrm>
            <a:off x="9889331" y="2386630"/>
            <a:ext cx="578644" cy="1092994"/>
          </a:xfrm>
          <a:prstGeom prst="rect">
            <a:avLst/>
          </a:prstGeom>
          <a:noFill/>
          <a:ln w="57150" cap="flat" cmpd="sng" algn="ctr">
            <a:solidFill>
              <a:srgbClr val="002060"/>
            </a:solidFill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 dirty="0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61" name="Rectangle 60"/>
          <p:cNvSpPr/>
          <p:nvPr/>
        </p:nvSpPr>
        <p:spPr bwMode="auto">
          <a:xfrm>
            <a:off x="5684520" y="3017741"/>
            <a:ext cx="565785" cy="351308"/>
          </a:xfrm>
          <a:prstGeom prst="rect">
            <a:avLst/>
          </a:prstGeom>
          <a:solidFill>
            <a:srgbClr val="FFC000"/>
          </a:solidFill>
          <a:ln w="25400" cap="flat" cmpd="sng" algn="ctr">
            <a:noFill/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62" name="Rectangle 61"/>
          <p:cNvSpPr/>
          <p:nvPr/>
        </p:nvSpPr>
        <p:spPr bwMode="auto">
          <a:xfrm>
            <a:off x="6391751" y="3017741"/>
            <a:ext cx="565785" cy="351308"/>
          </a:xfrm>
          <a:prstGeom prst="rect">
            <a:avLst/>
          </a:prstGeom>
          <a:solidFill>
            <a:srgbClr val="FFC000"/>
          </a:solidFill>
          <a:ln w="25400" cap="flat" cmpd="sng" algn="ctr">
            <a:noFill/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64" name="Rectangle 63"/>
          <p:cNvSpPr/>
          <p:nvPr/>
        </p:nvSpPr>
        <p:spPr bwMode="auto">
          <a:xfrm>
            <a:off x="7098983" y="3017741"/>
            <a:ext cx="565785" cy="351308"/>
          </a:xfrm>
          <a:prstGeom prst="rect">
            <a:avLst/>
          </a:prstGeom>
          <a:solidFill>
            <a:srgbClr val="FFC000"/>
          </a:solidFill>
          <a:ln w="25400" cap="flat" cmpd="sng" algn="ctr">
            <a:noFill/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65" name="Rectangle 64"/>
          <p:cNvSpPr/>
          <p:nvPr/>
        </p:nvSpPr>
        <p:spPr bwMode="auto">
          <a:xfrm>
            <a:off x="7806214" y="3017741"/>
            <a:ext cx="565785" cy="351308"/>
          </a:xfrm>
          <a:prstGeom prst="rect">
            <a:avLst/>
          </a:prstGeom>
          <a:solidFill>
            <a:srgbClr val="FFC000"/>
          </a:solidFill>
          <a:ln w="25400" cap="flat" cmpd="sng" algn="ctr">
            <a:noFill/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66" name="Rectangle 65"/>
          <p:cNvSpPr/>
          <p:nvPr/>
        </p:nvSpPr>
        <p:spPr bwMode="auto">
          <a:xfrm>
            <a:off x="8513445" y="3017741"/>
            <a:ext cx="565785" cy="351308"/>
          </a:xfrm>
          <a:prstGeom prst="rect">
            <a:avLst/>
          </a:prstGeom>
          <a:solidFill>
            <a:srgbClr val="FFC000"/>
          </a:solidFill>
          <a:ln w="25400" cap="flat" cmpd="sng" algn="ctr">
            <a:noFill/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67" name="Rectangle 66"/>
          <p:cNvSpPr/>
          <p:nvPr/>
        </p:nvSpPr>
        <p:spPr bwMode="auto">
          <a:xfrm>
            <a:off x="9089689" y="3022083"/>
            <a:ext cx="618573" cy="370019"/>
          </a:xfrm>
          <a:prstGeom prst="rect">
            <a:avLst/>
          </a:prstGeom>
          <a:solidFill>
            <a:srgbClr val="FFC000"/>
          </a:solidFill>
          <a:ln w="25400" cap="flat" cmpd="sng" algn="ctr">
            <a:noFill/>
            <a:prstDash val="solid"/>
            <a:round/>
            <a:headEnd type="arrow" w="med" len="med"/>
            <a:tailEnd type="none" w="med" len="med"/>
          </a:ln>
          <a:effectLst/>
          <a:scene3d>
            <a:camera prst="isometricLeftDown"/>
            <a:lightRig rig="threePt" dir="t"/>
          </a:scene3d>
          <a:sp3d>
            <a:bevelT w="139700" h="139700" prst="divot"/>
          </a:sp3d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68" name="Rectangle 67"/>
          <p:cNvSpPr/>
          <p:nvPr/>
        </p:nvSpPr>
        <p:spPr bwMode="auto">
          <a:xfrm>
            <a:off x="9796921" y="3058981"/>
            <a:ext cx="618573" cy="370019"/>
          </a:xfrm>
          <a:prstGeom prst="rect">
            <a:avLst/>
          </a:prstGeom>
          <a:solidFill>
            <a:srgbClr val="FFC000"/>
          </a:solidFill>
          <a:ln w="25400" cap="flat" cmpd="sng" algn="ctr">
            <a:noFill/>
            <a:prstDash val="solid"/>
            <a:round/>
            <a:headEnd type="arrow" w="med" len="med"/>
            <a:tailEnd type="none" w="med" len="med"/>
          </a:ln>
          <a:effectLst/>
          <a:scene3d>
            <a:camera prst="isometricLeftDown"/>
            <a:lightRig rig="threePt" dir="t"/>
          </a:scene3d>
          <a:sp3d>
            <a:bevelT w="139700" h="139700" prst="divot"/>
          </a:sp3d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69" name="Rectangle 68"/>
          <p:cNvSpPr/>
          <p:nvPr/>
        </p:nvSpPr>
        <p:spPr bwMode="auto">
          <a:xfrm>
            <a:off x="9220676" y="2468152"/>
            <a:ext cx="565785" cy="35130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70" name="Rectangle 69"/>
          <p:cNvSpPr/>
          <p:nvPr/>
        </p:nvSpPr>
        <p:spPr bwMode="auto">
          <a:xfrm>
            <a:off x="9927908" y="2468152"/>
            <a:ext cx="565785" cy="35130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71" name="Rectangle 70"/>
          <p:cNvSpPr/>
          <p:nvPr/>
        </p:nvSpPr>
        <p:spPr bwMode="auto">
          <a:xfrm>
            <a:off x="7098983" y="2468152"/>
            <a:ext cx="565785" cy="35130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72" name="Rectangle 71"/>
          <p:cNvSpPr/>
          <p:nvPr/>
        </p:nvSpPr>
        <p:spPr bwMode="auto">
          <a:xfrm>
            <a:off x="7806214" y="2468152"/>
            <a:ext cx="565785" cy="35130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73" name="Rectangle 72"/>
          <p:cNvSpPr/>
          <p:nvPr/>
        </p:nvSpPr>
        <p:spPr bwMode="auto">
          <a:xfrm>
            <a:off x="8513445" y="2468152"/>
            <a:ext cx="565785" cy="35130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75" name="Rectangle 74"/>
          <p:cNvSpPr/>
          <p:nvPr/>
        </p:nvSpPr>
        <p:spPr bwMode="auto">
          <a:xfrm>
            <a:off x="5553533" y="2472494"/>
            <a:ext cx="618573" cy="37001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arrow" w="med" len="med"/>
            <a:tailEnd type="none" w="med" len="med"/>
          </a:ln>
          <a:effectLst/>
          <a:scene3d>
            <a:camera prst="isometricLeftDown"/>
            <a:lightRig rig="threePt" dir="t"/>
          </a:scene3d>
          <a:sp3d>
            <a:bevelT w="139700" h="139700" prst="divot"/>
          </a:sp3d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76" name="Rectangle 75"/>
          <p:cNvSpPr/>
          <p:nvPr/>
        </p:nvSpPr>
        <p:spPr bwMode="auto">
          <a:xfrm>
            <a:off x="6260764" y="2509393"/>
            <a:ext cx="618573" cy="37001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arrow" w="med" len="med"/>
            <a:tailEnd type="none" w="med" len="med"/>
          </a:ln>
          <a:effectLst/>
          <a:scene3d>
            <a:camera prst="isometricLeftDown"/>
            <a:lightRig rig="threePt" dir="t"/>
          </a:scene3d>
          <a:sp3d>
            <a:bevelT w="139700" h="139700" prst="divot"/>
          </a:sp3d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49" name="Slide Number Placeholder 1"/>
          <p:cNvSpPr txBox="1">
            <a:spLocks/>
          </p:cNvSpPr>
          <p:nvPr/>
        </p:nvSpPr>
        <p:spPr>
          <a:xfrm>
            <a:off x="8359676" y="6355706"/>
            <a:ext cx="2468613" cy="365670"/>
          </a:xfrm>
          <a:prstGeom prst="rect">
            <a:avLst/>
          </a:prstGeom>
        </p:spPr>
        <p:txBody>
          <a:bodyPr vert="horz" lIns="77153" tIns="38576" rIns="77153" bIns="38576" rtlCol="0" anchor="ctr"/>
          <a:lstStyle>
            <a:defPPr>
              <a:defRPr lang="en-US"/>
            </a:defPPr>
            <a:lvl1pPr algn="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Vista Sans OT Reg" pitchFamily="-65" charset="0"/>
                <a:ea typeface="ヒラギノ角ゴ ProN W3" pitchFamily="-65" charset="-128"/>
                <a:cs typeface="ヒラギノ角ゴ ProN W3" pitchFamily="-65" charset="-128"/>
                <a:sym typeface="Vista Sans OT Reg" pitchFamily="-65" charset="0"/>
              </a:defRPr>
            </a:lvl1pPr>
            <a:lvl2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ern="1200">
                <a:solidFill>
                  <a:srgbClr val="000000"/>
                </a:solidFill>
                <a:latin typeface="Vista Sans OT Reg" pitchFamily="-65" charset="0"/>
                <a:ea typeface="ヒラギノ角ゴ ProN W3" pitchFamily="-65" charset="-128"/>
                <a:cs typeface="ヒラギノ角ゴ ProN W3" pitchFamily="-65" charset="-128"/>
                <a:sym typeface="Vista Sans OT Reg" pitchFamily="-65" charset="0"/>
              </a:defRPr>
            </a:lvl2pPr>
            <a:lvl3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ern="1200">
                <a:solidFill>
                  <a:srgbClr val="000000"/>
                </a:solidFill>
                <a:latin typeface="Vista Sans OT Reg" pitchFamily="-65" charset="0"/>
                <a:ea typeface="ヒラギノ角ゴ ProN W3" pitchFamily="-65" charset="-128"/>
                <a:cs typeface="ヒラギノ角ゴ ProN W3" pitchFamily="-65" charset="-128"/>
                <a:sym typeface="Vista Sans OT Reg" pitchFamily="-65" charset="0"/>
              </a:defRPr>
            </a:lvl3pPr>
            <a:lvl4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ern="1200">
                <a:solidFill>
                  <a:srgbClr val="000000"/>
                </a:solidFill>
                <a:latin typeface="Vista Sans OT Reg" pitchFamily="-65" charset="0"/>
                <a:ea typeface="ヒラギノ角ゴ ProN W3" pitchFamily="-65" charset="-128"/>
                <a:cs typeface="ヒラギノ角ゴ ProN W3" pitchFamily="-65" charset="-128"/>
                <a:sym typeface="Vista Sans OT Reg" pitchFamily="-65" charset="0"/>
              </a:defRPr>
            </a:lvl4pPr>
            <a:lvl5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ern="1200">
                <a:solidFill>
                  <a:srgbClr val="000000"/>
                </a:solidFill>
                <a:latin typeface="Vista Sans OT Reg" pitchFamily="-65" charset="0"/>
                <a:ea typeface="ヒラギノ角ゴ ProN W3" pitchFamily="-65" charset="-128"/>
                <a:cs typeface="ヒラギノ角ゴ ProN W3" pitchFamily="-65" charset="-128"/>
                <a:sym typeface="Vista Sans OT Reg" pitchFamily="-65" charset="0"/>
              </a:defRPr>
            </a:lvl5pPr>
            <a:lvl6pPr marL="2286000" algn="l" defTabSz="457200" rtl="0" eaLnBrk="1" latinLnBrk="0" hangingPunct="1">
              <a:defRPr kern="1200">
                <a:solidFill>
                  <a:srgbClr val="000000"/>
                </a:solidFill>
                <a:latin typeface="Vista Sans OT Reg" pitchFamily="-65" charset="0"/>
                <a:ea typeface="ヒラギノ角ゴ ProN W3" pitchFamily="-65" charset="-128"/>
                <a:cs typeface="ヒラギノ角ゴ ProN W3" pitchFamily="-65" charset="-128"/>
                <a:sym typeface="Vista Sans OT Reg" pitchFamily="-65" charset="0"/>
              </a:defRPr>
            </a:lvl6pPr>
            <a:lvl7pPr marL="2743200" algn="l" defTabSz="457200" rtl="0" eaLnBrk="1" latinLnBrk="0" hangingPunct="1">
              <a:defRPr kern="1200">
                <a:solidFill>
                  <a:srgbClr val="000000"/>
                </a:solidFill>
                <a:latin typeface="Vista Sans OT Reg" pitchFamily="-65" charset="0"/>
                <a:ea typeface="ヒラギノ角ゴ ProN W3" pitchFamily="-65" charset="-128"/>
                <a:cs typeface="ヒラギノ角ゴ ProN W3" pitchFamily="-65" charset="-128"/>
                <a:sym typeface="Vista Sans OT Reg" pitchFamily="-65" charset="0"/>
              </a:defRPr>
            </a:lvl7pPr>
            <a:lvl8pPr marL="3200400" algn="l" defTabSz="457200" rtl="0" eaLnBrk="1" latinLnBrk="0" hangingPunct="1">
              <a:defRPr kern="1200">
                <a:solidFill>
                  <a:srgbClr val="000000"/>
                </a:solidFill>
                <a:latin typeface="Vista Sans OT Reg" pitchFamily="-65" charset="0"/>
                <a:ea typeface="ヒラギノ角ゴ ProN W3" pitchFamily="-65" charset="-128"/>
                <a:cs typeface="ヒラギノ角ゴ ProN W3" pitchFamily="-65" charset="-128"/>
                <a:sym typeface="Vista Sans OT Reg" pitchFamily="-65" charset="0"/>
              </a:defRPr>
            </a:lvl8pPr>
            <a:lvl9pPr marL="3657600" algn="l" defTabSz="457200" rtl="0" eaLnBrk="1" latinLnBrk="0" hangingPunct="1">
              <a:defRPr kern="1200">
                <a:solidFill>
                  <a:srgbClr val="000000"/>
                </a:solidFill>
                <a:latin typeface="Vista Sans OT Reg" pitchFamily="-65" charset="0"/>
                <a:ea typeface="ヒラギノ角ゴ ProN W3" pitchFamily="-65" charset="-128"/>
                <a:cs typeface="ヒラギノ角ゴ ProN W3" pitchFamily="-65" charset="-128"/>
                <a:sym typeface="Vista Sans OT Reg" pitchFamily="-65" charset="0"/>
              </a:defRPr>
            </a:lvl9pPr>
          </a:lstStyle>
          <a:p>
            <a:r>
              <a:rPr lang="en-US" sz="1688" dirty="0"/>
              <a:t>11</a:t>
            </a:r>
          </a:p>
        </p:txBody>
      </p:sp>
      <p:sp>
        <p:nvSpPr>
          <p:cNvPr id="3" name="Parallelogram 2"/>
          <p:cNvSpPr/>
          <p:nvPr/>
        </p:nvSpPr>
        <p:spPr bwMode="auto">
          <a:xfrm>
            <a:off x="4938712" y="3016355"/>
            <a:ext cx="642938" cy="348351"/>
          </a:xfrm>
          <a:prstGeom prst="parallelogram">
            <a:avLst/>
          </a:prstGeom>
          <a:solidFill>
            <a:srgbClr val="F0C423"/>
          </a:solidFill>
          <a:ln w="25400" cap="flat" cmpd="sng" algn="ctr">
            <a:noFill/>
            <a:prstDash val="solid"/>
            <a:round/>
            <a:headEnd type="arrow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50" name="Parallelogram 49"/>
          <p:cNvSpPr/>
          <p:nvPr/>
        </p:nvSpPr>
        <p:spPr bwMode="auto">
          <a:xfrm>
            <a:off x="4938712" y="2502005"/>
            <a:ext cx="642938" cy="348351"/>
          </a:xfrm>
          <a:prstGeom prst="parallelogram">
            <a:avLst/>
          </a:prstGeom>
          <a:solidFill>
            <a:schemeClr val="accent1">
              <a:lumMod val="60000"/>
              <a:lumOff val="40000"/>
            </a:schemeClr>
          </a:solidFill>
          <a:ln w="25400" cap="flat" cmpd="sng" algn="ctr">
            <a:solidFill>
              <a:schemeClr val="accent1">
                <a:lumMod val="60000"/>
                <a:lumOff val="40000"/>
              </a:schemeClr>
            </a:solidFill>
            <a:prstDash val="solid"/>
            <a:round/>
            <a:headEnd type="arrow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cxnSp>
        <p:nvCxnSpPr>
          <p:cNvPr id="89" name="Straight Arrow Connector 88"/>
          <p:cNvCxnSpPr/>
          <p:nvPr/>
        </p:nvCxnSpPr>
        <p:spPr bwMode="auto">
          <a:xfrm flipV="1">
            <a:off x="3331369" y="3300413"/>
            <a:ext cx="2700338" cy="673929"/>
          </a:xfrm>
          <a:prstGeom prst="straightConnector1">
            <a:avLst/>
          </a:prstGeom>
          <a:solidFill>
            <a:srgbClr val="F0C423"/>
          </a:solidFill>
          <a:ln w="5715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triangle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732518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308" grpId="0"/>
      <p:bldP spid="88" grpId="0"/>
      <p:bldP spid="90" grpId="0"/>
      <p:bldP spid="39" grpId="0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 dirty="0"/>
              <a:t>Reads under cell-local failures</a:t>
            </a:r>
          </a:p>
        </p:txBody>
      </p:sp>
      <p:sp>
        <p:nvSpPr>
          <p:cNvPr id="12288" name="Rectangle 12287"/>
          <p:cNvSpPr/>
          <p:nvPr/>
        </p:nvSpPr>
        <p:spPr bwMode="auto">
          <a:xfrm>
            <a:off x="2688431" y="2098180"/>
            <a:ext cx="707231" cy="202733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12291" name="TextBox 12290"/>
          <p:cNvSpPr txBox="1"/>
          <p:nvPr/>
        </p:nvSpPr>
        <p:spPr>
          <a:xfrm>
            <a:off x="2495550" y="1693069"/>
            <a:ext cx="1017138" cy="4559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63" dirty="0"/>
              <a:t>Router</a:t>
            </a:r>
          </a:p>
        </p:txBody>
      </p:sp>
      <p:cxnSp>
        <p:nvCxnSpPr>
          <p:cNvPr id="12297" name="Straight Arrow Connector 12296"/>
          <p:cNvCxnSpPr>
            <a:endCxn id="54" idx="5"/>
          </p:cNvCxnSpPr>
          <p:nvPr/>
        </p:nvCxnSpPr>
        <p:spPr bwMode="auto">
          <a:xfrm>
            <a:off x="3331369" y="2386631"/>
            <a:ext cx="1586594" cy="830783"/>
          </a:xfrm>
          <a:prstGeom prst="straightConnector1">
            <a:avLst/>
          </a:prstGeom>
          <a:solidFill>
            <a:srgbClr val="F0C423"/>
          </a:solidFill>
          <a:ln w="5715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triangle"/>
            <a:tailEnd type="triangle"/>
          </a:ln>
          <a:effectLst/>
        </p:spPr>
      </p:cxnSp>
      <p:sp>
        <p:nvSpPr>
          <p:cNvPr id="88" name="TextBox 87"/>
          <p:cNvSpPr txBox="1"/>
          <p:nvPr/>
        </p:nvSpPr>
        <p:spPr>
          <a:xfrm>
            <a:off x="3545670" y="2078832"/>
            <a:ext cx="897297" cy="7155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19" dirty="0"/>
              <a:t>  </a:t>
            </a:r>
            <a:r>
              <a:rPr lang="en-US" sz="1688" dirty="0"/>
              <a:t> </a:t>
            </a:r>
            <a:r>
              <a:rPr lang="en-US" sz="2025" dirty="0"/>
              <a:t>Index</a:t>
            </a:r>
          </a:p>
          <a:p>
            <a:r>
              <a:rPr lang="en-US" sz="2025" dirty="0"/>
              <a:t>   Read</a:t>
            </a:r>
          </a:p>
        </p:txBody>
      </p:sp>
      <p:cxnSp>
        <p:nvCxnSpPr>
          <p:cNvPr id="41" name="Straight Arrow Connector 40"/>
          <p:cNvCxnSpPr/>
          <p:nvPr/>
        </p:nvCxnSpPr>
        <p:spPr bwMode="auto">
          <a:xfrm>
            <a:off x="3395663" y="4007644"/>
            <a:ext cx="2057400" cy="0"/>
          </a:xfrm>
          <a:prstGeom prst="straightConnector1">
            <a:avLst/>
          </a:prstGeom>
          <a:solidFill>
            <a:srgbClr val="F0C423"/>
          </a:solidFill>
          <a:ln w="5715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triangle"/>
            <a:tailEnd type="triangle"/>
          </a:ln>
          <a:effectLst/>
        </p:spPr>
      </p:cxnSp>
      <p:sp>
        <p:nvSpPr>
          <p:cNvPr id="43" name="TextBox 42"/>
          <p:cNvSpPr txBox="1"/>
          <p:nvPr/>
        </p:nvSpPr>
        <p:spPr>
          <a:xfrm>
            <a:off x="3588544" y="4007644"/>
            <a:ext cx="985719" cy="7155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25" dirty="0"/>
              <a:t>Decode</a:t>
            </a:r>
          </a:p>
          <a:p>
            <a:r>
              <a:rPr lang="en-US" sz="2025" dirty="0"/>
              <a:t>   Read</a:t>
            </a:r>
          </a:p>
        </p:txBody>
      </p:sp>
      <p:sp>
        <p:nvSpPr>
          <p:cNvPr id="61" name="Content Placeholder 1"/>
          <p:cNvSpPr>
            <a:spLocks noGrp="1"/>
          </p:cNvSpPr>
          <p:nvPr>
            <p:ph idx="1"/>
          </p:nvPr>
        </p:nvSpPr>
        <p:spPr>
          <a:xfrm>
            <a:off x="1273969" y="5603117"/>
            <a:ext cx="9515475" cy="590514"/>
          </a:xfrm>
        </p:spPr>
        <p:txBody>
          <a:bodyPr/>
          <a:lstStyle/>
          <a:p>
            <a:r>
              <a:rPr lang="en-US" dirty="0"/>
              <a:t>Cell-Local failures (disks/hosts/racks) handled locally</a:t>
            </a:r>
          </a:p>
        </p:txBody>
      </p:sp>
      <p:sp>
        <p:nvSpPr>
          <p:cNvPr id="62" name="Rounded Rectangle 61"/>
          <p:cNvSpPr/>
          <p:nvPr/>
        </p:nvSpPr>
        <p:spPr bwMode="auto">
          <a:xfrm>
            <a:off x="5409374" y="3868340"/>
            <a:ext cx="5204047" cy="52506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38100" cap="flat" cmpd="sng" algn="ctr">
            <a:solidFill>
              <a:srgbClr val="002060"/>
            </a:solidFill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363" dirty="0">
                <a:solidFill>
                  <a:srgbClr val="000000"/>
                </a:solidFill>
                <a:latin typeface="Vista Sans OT Reg" pitchFamily="-65" charset="0"/>
                <a:ea typeface="ヒラギノ角ゴ ProN W3" pitchFamily="-65" charset="-128"/>
                <a:cs typeface="ヒラギノ角ゴ ProN W3" pitchFamily="-65" charset="-128"/>
                <a:sym typeface="Vista Sans OT Reg" pitchFamily="-65" charset="0"/>
              </a:rPr>
              <a:t>                    Compute (Decoders)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7016718" y="1872281"/>
            <a:ext cx="1971950" cy="4559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63" dirty="0"/>
              <a:t>Storage Nodes</a:t>
            </a:r>
          </a:p>
        </p:txBody>
      </p:sp>
      <p:sp>
        <p:nvSpPr>
          <p:cNvPr id="65" name="Rectangle 64"/>
          <p:cNvSpPr/>
          <p:nvPr/>
        </p:nvSpPr>
        <p:spPr bwMode="auto">
          <a:xfrm>
            <a:off x="4637849" y="1743693"/>
            <a:ext cx="6107906" cy="2714007"/>
          </a:xfrm>
          <a:prstGeom prst="rect">
            <a:avLst/>
          </a:prstGeom>
          <a:noFill/>
          <a:ln w="3810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67" name="Rectangle 66"/>
          <p:cNvSpPr/>
          <p:nvPr/>
        </p:nvSpPr>
        <p:spPr bwMode="auto">
          <a:xfrm>
            <a:off x="4706297" y="1872281"/>
            <a:ext cx="5907124" cy="1769233"/>
          </a:xfrm>
          <a:prstGeom prst="rect">
            <a:avLst/>
          </a:prstGeom>
          <a:noFill/>
          <a:ln w="5715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4725226" y="2041933"/>
            <a:ext cx="820353" cy="4039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25" dirty="0"/>
              <a:t>Index </a:t>
            </a:r>
          </a:p>
        </p:txBody>
      </p:sp>
      <p:sp>
        <p:nvSpPr>
          <p:cNvPr id="73" name="Rectangle 72"/>
          <p:cNvSpPr/>
          <p:nvPr/>
        </p:nvSpPr>
        <p:spPr bwMode="auto">
          <a:xfrm>
            <a:off x="5602255" y="2386630"/>
            <a:ext cx="578644" cy="1092994"/>
          </a:xfrm>
          <a:prstGeom prst="rect">
            <a:avLst/>
          </a:prstGeom>
          <a:noFill/>
          <a:ln w="57150" cap="flat" cmpd="sng" algn="ctr">
            <a:solidFill>
              <a:srgbClr val="002060"/>
            </a:solidFill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 dirty="0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75" name="Rectangle 74"/>
          <p:cNvSpPr/>
          <p:nvPr/>
        </p:nvSpPr>
        <p:spPr bwMode="auto">
          <a:xfrm>
            <a:off x="6309486" y="2386630"/>
            <a:ext cx="578644" cy="1092994"/>
          </a:xfrm>
          <a:prstGeom prst="rect">
            <a:avLst/>
          </a:prstGeom>
          <a:noFill/>
          <a:ln w="57150" cap="flat" cmpd="sng" algn="ctr">
            <a:solidFill>
              <a:srgbClr val="002060"/>
            </a:solidFill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 dirty="0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76" name="Rectangle 75"/>
          <p:cNvSpPr/>
          <p:nvPr/>
        </p:nvSpPr>
        <p:spPr bwMode="auto">
          <a:xfrm>
            <a:off x="7016718" y="2386630"/>
            <a:ext cx="578644" cy="1092994"/>
          </a:xfrm>
          <a:prstGeom prst="rect">
            <a:avLst/>
          </a:prstGeom>
          <a:noFill/>
          <a:ln w="57150" cap="flat" cmpd="sng" algn="ctr">
            <a:solidFill>
              <a:srgbClr val="002060"/>
            </a:solidFill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 dirty="0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77" name="Rectangle 76"/>
          <p:cNvSpPr/>
          <p:nvPr/>
        </p:nvSpPr>
        <p:spPr bwMode="auto">
          <a:xfrm>
            <a:off x="7723949" y="2386630"/>
            <a:ext cx="578644" cy="1092994"/>
          </a:xfrm>
          <a:prstGeom prst="rect">
            <a:avLst/>
          </a:prstGeom>
          <a:noFill/>
          <a:ln w="57150" cap="flat" cmpd="sng" algn="ctr">
            <a:solidFill>
              <a:srgbClr val="002060"/>
            </a:solidFill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 dirty="0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78" name="Rectangle 77"/>
          <p:cNvSpPr/>
          <p:nvPr/>
        </p:nvSpPr>
        <p:spPr bwMode="auto">
          <a:xfrm>
            <a:off x="8431180" y="2386630"/>
            <a:ext cx="578644" cy="1092994"/>
          </a:xfrm>
          <a:prstGeom prst="rect">
            <a:avLst/>
          </a:prstGeom>
          <a:noFill/>
          <a:ln w="57150" cap="flat" cmpd="sng" algn="ctr">
            <a:solidFill>
              <a:srgbClr val="002060"/>
            </a:solidFill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 dirty="0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79" name="Rectangle 78"/>
          <p:cNvSpPr/>
          <p:nvPr/>
        </p:nvSpPr>
        <p:spPr bwMode="auto">
          <a:xfrm>
            <a:off x="9138411" y="2386630"/>
            <a:ext cx="578644" cy="1092994"/>
          </a:xfrm>
          <a:prstGeom prst="rect">
            <a:avLst/>
          </a:prstGeom>
          <a:noFill/>
          <a:ln w="57150" cap="flat" cmpd="sng" algn="ctr">
            <a:solidFill>
              <a:srgbClr val="002060"/>
            </a:solidFill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 dirty="0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80" name="Rectangle 79"/>
          <p:cNvSpPr/>
          <p:nvPr/>
        </p:nvSpPr>
        <p:spPr bwMode="auto">
          <a:xfrm>
            <a:off x="9845643" y="2386630"/>
            <a:ext cx="578644" cy="1092994"/>
          </a:xfrm>
          <a:prstGeom prst="rect">
            <a:avLst/>
          </a:prstGeom>
          <a:noFill/>
          <a:ln w="57150" cap="flat" cmpd="sng" algn="ctr">
            <a:solidFill>
              <a:srgbClr val="002060"/>
            </a:solidFill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 dirty="0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81" name="Rectangle 80"/>
          <p:cNvSpPr/>
          <p:nvPr/>
        </p:nvSpPr>
        <p:spPr bwMode="auto">
          <a:xfrm>
            <a:off x="5640831" y="3046796"/>
            <a:ext cx="565785" cy="351308"/>
          </a:xfrm>
          <a:prstGeom prst="rect">
            <a:avLst/>
          </a:prstGeom>
          <a:solidFill>
            <a:srgbClr val="FFC000"/>
          </a:solidFill>
          <a:ln w="25400" cap="flat" cmpd="sng" algn="ctr">
            <a:noFill/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83" name="Rectangle 82"/>
          <p:cNvSpPr/>
          <p:nvPr/>
        </p:nvSpPr>
        <p:spPr bwMode="auto">
          <a:xfrm>
            <a:off x="6348063" y="3046796"/>
            <a:ext cx="565785" cy="351308"/>
          </a:xfrm>
          <a:prstGeom prst="rect">
            <a:avLst/>
          </a:prstGeom>
          <a:solidFill>
            <a:srgbClr val="FFC000"/>
          </a:solidFill>
          <a:ln w="25400" cap="flat" cmpd="sng" algn="ctr">
            <a:noFill/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85" name="Rectangle 84"/>
          <p:cNvSpPr/>
          <p:nvPr/>
        </p:nvSpPr>
        <p:spPr bwMode="auto">
          <a:xfrm>
            <a:off x="7055294" y="3046796"/>
            <a:ext cx="565785" cy="351308"/>
          </a:xfrm>
          <a:prstGeom prst="rect">
            <a:avLst/>
          </a:prstGeom>
          <a:solidFill>
            <a:srgbClr val="FFC000"/>
          </a:solidFill>
          <a:ln w="25400" cap="flat" cmpd="sng" algn="ctr">
            <a:noFill/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86" name="Rectangle 85"/>
          <p:cNvSpPr/>
          <p:nvPr/>
        </p:nvSpPr>
        <p:spPr bwMode="auto">
          <a:xfrm>
            <a:off x="7762525" y="3046796"/>
            <a:ext cx="565785" cy="351308"/>
          </a:xfrm>
          <a:prstGeom prst="rect">
            <a:avLst/>
          </a:prstGeom>
          <a:solidFill>
            <a:srgbClr val="FFC000"/>
          </a:solidFill>
          <a:ln w="25400" cap="flat" cmpd="sng" algn="ctr">
            <a:noFill/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87" name="Rectangle 86"/>
          <p:cNvSpPr/>
          <p:nvPr/>
        </p:nvSpPr>
        <p:spPr bwMode="auto">
          <a:xfrm>
            <a:off x="8469756" y="3046796"/>
            <a:ext cx="565785" cy="351308"/>
          </a:xfrm>
          <a:prstGeom prst="rect">
            <a:avLst/>
          </a:prstGeom>
          <a:solidFill>
            <a:srgbClr val="FFC000"/>
          </a:solidFill>
          <a:ln w="25400" cap="flat" cmpd="sng" algn="ctr">
            <a:noFill/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91" name="Rectangle 90"/>
          <p:cNvSpPr/>
          <p:nvPr/>
        </p:nvSpPr>
        <p:spPr bwMode="auto">
          <a:xfrm>
            <a:off x="9046001" y="3051138"/>
            <a:ext cx="618573" cy="370019"/>
          </a:xfrm>
          <a:prstGeom prst="rect">
            <a:avLst/>
          </a:prstGeom>
          <a:solidFill>
            <a:srgbClr val="FFC000"/>
          </a:solidFill>
          <a:ln w="25400" cap="flat" cmpd="sng" algn="ctr">
            <a:noFill/>
            <a:prstDash val="solid"/>
            <a:round/>
            <a:headEnd type="arrow" w="med" len="med"/>
            <a:tailEnd type="none" w="med" len="med"/>
          </a:ln>
          <a:effectLst/>
          <a:scene3d>
            <a:camera prst="isometricLeftDown"/>
            <a:lightRig rig="threePt" dir="t"/>
          </a:scene3d>
          <a:sp3d>
            <a:bevelT w="139700" h="139700" prst="divot"/>
          </a:sp3d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92" name="Rectangle 91"/>
          <p:cNvSpPr/>
          <p:nvPr/>
        </p:nvSpPr>
        <p:spPr bwMode="auto">
          <a:xfrm>
            <a:off x="9753232" y="3088037"/>
            <a:ext cx="618573" cy="370019"/>
          </a:xfrm>
          <a:prstGeom prst="rect">
            <a:avLst/>
          </a:prstGeom>
          <a:solidFill>
            <a:srgbClr val="FFC000"/>
          </a:solidFill>
          <a:ln w="25400" cap="flat" cmpd="sng" algn="ctr">
            <a:noFill/>
            <a:prstDash val="solid"/>
            <a:round/>
            <a:headEnd type="arrow" w="med" len="med"/>
            <a:tailEnd type="none" w="med" len="med"/>
          </a:ln>
          <a:effectLst/>
          <a:scene3d>
            <a:camera prst="isometricLeftDown"/>
            <a:lightRig rig="threePt" dir="t"/>
          </a:scene3d>
          <a:sp3d>
            <a:bevelT w="139700" h="139700" prst="divot"/>
          </a:sp3d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93" name="Rectangle 92"/>
          <p:cNvSpPr/>
          <p:nvPr/>
        </p:nvSpPr>
        <p:spPr bwMode="auto">
          <a:xfrm>
            <a:off x="9176988" y="2468152"/>
            <a:ext cx="565785" cy="35130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94" name="Rectangle 93"/>
          <p:cNvSpPr/>
          <p:nvPr/>
        </p:nvSpPr>
        <p:spPr bwMode="auto">
          <a:xfrm>
            <a:off x="9884219" y="2468152"/>
            <a:ext cx="565785" cy="35130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95" name="Rectangle 94"/>
          <p:cNvSpPr/>
          <p:nvPr/>
        </p:nvSpPr>
        <p:spPr bwMode="auto">
          <a:xfrm>
            <a:off x="7055294" y="2468152"/>
            <a:ext cx="565785" cy="35130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97" name="Rectangle 96"/>
          <p:cNvSpPr/>
          <p:nvPr/>
        </p:nvSpPr>
        <p:spPr bwMode="auto">
          <a:xfrm>
            <a:off x="7762525" y="2468152"/>
            <a:ext cx="565785" cy="35130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98" name="Rectangle 97"/>
          <p:cNvSpPr/>
          <p:nvPr/>
        </p:nvSpPr>
        <p:spPr bwMode="auto">
          <a:xfrm>
            <a:off x="8469756" y="2468152"/>
            <a:ext cx="565785" cy="35130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99" name="Rectangle 98"/>
          <p:cNvSpPr/>
          <p:nvPr/>
        </p:nvSpPr>
        <p:spPr bwMode="auto">
          <a:xfrm>
            <a:off x="5509845" y="2472494"/>
            <a:ext cx="618573" cy="37001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arrow" w="med" len="med"/>
            <a:tailEnd type="none" w="med" len="med"/>
          </a:ln>
          <a:effectLst/>
          <a:scene3d>
            <a:camera prst="isometricLeftDown"/>
            <a:lightRig rig="threePt" dir="t"/>
          </a:scene3d>
          <a:sp3d>
            <a:bevelT w="139700" h="139700" prst="divot"/>
          </a:sp3d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100" name="Rectangle 99"/>
          <p:cNvSpPr/>
          <p:nvPr/>
        </p:nvSpPr>
        <p:spPr bwMode="auto">
          <a:xfrm>
            <a:off x="6217076" y="2509393"/>
            <a:ext cx="618573" cy="37001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arrow" w="med" len="med"/>
            <a:tailEnd type="none" w="med" len="med"/>
          </a:ln>
          <a:effectLst/>
          <a:scene3d>
            <a:camera prst="isometricLeftDown"/>
            <a:lightRig rig="threePt" dir="t"/>
          </a:scene3d>
          <a:sp3d>
            <a:bevelT w="139700" h="139700" prst="divot"/>
          </a:sp3d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2" name="Multiply 1"/>
          <p:cNvSpPr/>
          <p:nvPr/>
        </p:nvSpPr>
        <p:spPr bwMode="auto">
          <a:xfrm>
            <a:off x="5645944" y="2095455"/>
            <a:ext cx="582798" cy="1590720"/>
          </a:xfrm>
          <a:prstGeom prst="mathMultiply">
            <a:avLst/>
          </a:prstGeom>
          <a:solidFill>
            <a:srgbClr val="FF0000"/>
          </a:solidFill>
          <a:ln w="25400" cap="flat" cmpd="sng" algn="ctr">
            <a:noFill/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cxnSp>
        <p:nvCxnSpPr>
          <p:cNvPr id="102" name="Straight Arrow Connector 101"/>
          <p:cNvCxnSpPr/>
          <p:nvPr/>
        </p:nvCxnSpPr>
        <p:spPr bwMode="auto">
          <a:xfrm>
            <a:off x="1558842" y="3043238"/>
            <a:ext cx="1129590" cy="0"/>
          </a:xfrm>
          <a:prstGeom prst="straightConnector1">
            <a:avLst/>
          </a:prstGeom>
          <a:solidFill>
            <a:srgbClr val="F0C423"/>
          </a:solidFill>
          <a:ln w="5715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triangle"/>
            <a:tailEnd type="triangle"/>
          </a:ln>
          <a:effectLst/>
        </p:spPr>
      </p:cxnSp>
      <p:sp>
        <p:nvSpPr>
          <p:cNvPr id="103" name="TextBox 102"/>
          <p:cNvSpPr txBox="1"/>
          <p:nvPr/>
        </p:nvSpPr>
        <p:spPr>
          <a:xfrm>
            <a:off x="1659732" y="2400301"/>
            <a:ext cx="1038169" cy="7155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19" dirty="0"/>
              <a:t>   </a:t>
            </a:r>
            <a:r>
              <a:rPr lang="en-US" sz="2025" dirty="0"/>
              <a:t>User</a:t>
            </a:r>
          </a:p>
          <a:p>
            <a:r>
              <a:rPr lang="en-US" sz="2025" dirty="0"/>
              <a:t>Request</a:t>
            </a:r>
          </a:p>
        </p:txBody>
      </p:sp>
      <p:sp>
        <p:nvSpPr>
          <p:cNvPr id="104" name="TextBox 103"/>
          <p:cNvSpPr txBox="1"/>
          <p:nvPr/>
        </p:nvSpPr>
        <p:spPr>
          <a:xfrm>
            <a:off x="7574757" y="4457701"/>
            <a:ext cx="700833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700" dirty="0"/>
              <a:t>Cell</a:t>
            </a:r>
          </a:p>
        </p:txBody>
      </p:sp>
      <p:cxnSp>
        <p:nvCxnSpPr>
          <p:cNvPr id="14" name="Straight Arrow Connector 13"/>
          <p:cNvCxnSpPr/>
          <p:nvPr/>
        </p:nvCxnSpPr>
        <p:spPr bwMode="auto">
          <a:xfrm flipH="1">
            <a:off x="8055086" y="3171825"/>
            <a:ext cx="1319895" cy="760809"/>
          </a:xfrm>
          <a:prstGeom prst="straightConnector1">
            <a:avLst/>
          </a:prstGeom>
          <a:solidFill>
            <a:srgbClr val="F0C423"/>
          </a:solidFill>
          <a:ln w="5715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triangle"/>
            <a:tailEnd type="triangle"/>
          </a:ln>
          <a:effectLst/>
        </p:spPr>
      </p:cxnSp>
      <p:cxnSp>
        <p:nvCxnSpPr>
          <p:cNvPr id="17" name="Straight Arrow Connector 16"/>
          <p:cNvCxnSpPr/>
          <p:nvPr/>
        </p:nvCxnSpPr>
        <p:spPr bwMode="auto">
          <a:xfrm>
            <a:off x="6546056" y="3171825"/>
            <a:ext cx="1509030" cy="760809"/>
          </a:xfrm>
          <a:prstGeom prst="straightConnector1">
            <a:avLst/>
          </a:prstGeom>
          <a:solidFill>
            <a:srgbClr val="F0C423"/>
          </a:solidFill>
          <a:ln w="5715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triangle"/>
            <a:tailEnd type="triangle"/>
          </a:ln>
          <a:effectLst/>
        </p:spPr>
      </p:cxnSp>
      <p:cxnSp>
        <p:nvCxnSpPr>
          <p:cNvPr id="19" name="Straight Arrow Connector 18"/>
          <p:cNvCxnSpPr/>
          <p:nvPr/>
        </p:nvCxnSpPr>
        <p:spPr bwMode="auto">
          <a:xfrm flipH="1" flipV="1">
            <a:off x="7317581" y="3171825"/>
            <a:ext cx="737505" cy="760809"/>
          </a:xfrm>
          <a:prstGeom prst="straightConnector1">
            <a:avLst/>
          </a:prstGeom>
          <a:solidFill>
            <a:srgbClr val="F0C423"/>
          </a:solidFill>
          <a:ln w="5715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triangle"/>
            <a:tailEnd type="triangle"/>
          </a:ln>
          <a:effectLst/>
        </p:spPr>
      </p:cxnSp>
      <p:cxnSp>
        <p:nvCxnSpPr>
          <p:cNvPr id="21" name="Straight Arrow Connector 20"/>
          <p:cNvCxnSpPr/>
          <p:nvPr/>
        </p:nvCxnSpPr>
        <p:spPr bwMode="auto">
          <a:xfrm flipV="1">
            <a:off x="8055086" y="3171825"/>
            <a:ext cx="741251" cy="760809"/>
          </a:xfrm>
          <a:prstGeom prst="straightConnector1">
            <a:avLst/>
          </a:prstGeom>
          <a:solidFill>
            <a:srgbClr val="F0C423"/>
          </a:solidFill>
          <a:ln w="5715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triangle"/>
            <a:tailEnd type="triangle"/>
          </a:ln>
          <a:effectLst/>
        </p:spPr>
      </p:cxnSp>
      <p:cxnSp>
        <p:nvCxnSpPr>
          <p:cNvPr id="109" name="Straight Arrow Connector 108"/>
          <p:cNvCxnSpPr/>
          <p:nvPr/>
        </p:nvCxnSpPr>
        <p:spPr bwMode="auto">
          <a:xfrm flipH="1">
            <a:off x="8089106" y="3300413"/>
            <a:ext cx="2057400" cy="567928"/>
          </a:xfrm>
          <a:prstGeom prst="straightConnector1">
            <a:avLst/>
          </a:prstGeom>
          <a:solidFill>
            <a:srgbClr val="F0C423"/>
          </a:solidFill>
          <a:ln w="5715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triangle"/>
            <a:tailEnd type="triangle"/>
          </a:ln>
          <a:effectLst/>
        </p:spPr>
      </p:cxnSp>
      <p:sp>
        <p:nvSpPr>
          <p:cNvPr id="52" name="Slide Number Placeholder 1"/>
          <p:cNvSpPr txBox="1">
            <a:spLocks/>
          </p:cNvSpPr>
          <p:nvPr/>
        </p:nvSpPr>
        <p:spPr>
          <a:xfrm>
            <a:off x="8359676" y="6355706"/>
            <a:ext cx="2468613" cy="365670"/>
          </a:xfrm>
          <a:prstGeom prst="rect">
            <a:avLst/>
          </a:prstGeom>
        </p:spPr>
        <p:txBody>
          <a:bodyPr vert="horz" lIns="77153" tIns="38576" rIns="77153" bIns="38576" rtlCol="0" anchor="ctr"/>
          <a:lstStyle>
            <a:defPPr>
              <a:defRPr lang="en-US"/>
            </a:defPPr>
            <a:lvl1pPr algn="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Vista Sans OT Reg" pitchFamily="-65" charset="0"/>
                <a:ea typeface="ヒラギノ角ゴ ProN W3" pitchFamily="-65" charset="-128"/>
                <a:cs typeface="ヒラギノ角ゴ ProN W3" pitchFamily="-65" charset="-128"/>
                <a:sym typeface="Vista Sans OT Reg" pitchFamily="-65" charset="0"/>
              </a:defRPr>
            </a:lvl1pPr>
            <a:lvl2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ern="1200">
                <a:solidFill>
                  <a:srgbClr val="000000"/>
                </a:solidFill>
                <a:latin typeface="Vista Sans OT Reg" pitchFamily="-65" charset="0"/>
                <a:ea typeface="ヒラギノ角ゴ ProN W3" pitchFamily="-65" charset="-128"/>
                <a:cs typeface="ヒラギノ角ゴ ProN W3" pitchFamily="-65" charset="-128"/>
                <a:sym typeface="Vista Sans OT Reg" pitchFamily="-65" charset="0"/>
              </a:defRPr>
            </a:lvl2pPr>
            <a:lvl3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ern="1200">
                <a:solidFill>
                  <a:srgbClr val="000000"/>
                </a:solidFill>
                <a:latin typeface="Vista Sans OT Reg" pitchFamily="-65" charset="0"/>
                <a:ea typeface="ヒラギノ角ゴ ProN W3" pitchFamily="-65" charset="-128"/>
                <a:cs typeface="ヒラギノ角ゴ ProN W3" pitchFamily="-65" charset="-128"/>
                <a:sym typeface="Vista Sans OT Reg" pitchFamily="-65" charset="0"/>
              </a:defRPr>
            </a:lvl3pPr>
            <a:lvl4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ern="1200">
                <a:solidFill>
                  <a:srgbClr val="000000"/>
                </a:solidFill>
                <a:latin typeface="Vista Sans OT Reg" pitchFamily="-65" charset="0"/>
                <a:ea typeface="ヒラギノ角ゴ ProN W3" pitchFamily="-65" charset="-128"/>
                <a:cs typeface="ヒラギノ角ゴ ProN W3" pitchFamily="-65" charset="-128"/>
                <a:sym typeface="Vista Sans OT Reg" pitchFamily="-65" charset="0"/>
              </a:defRPr>
            </a:lvl4pPr>
            <a:lvl5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ern="1200">
                <a:solidFill>
                  <a:srgbClr val="000000"/>
                </a:solidFill>
                <a:latin typeface="Vista Sans OT Reg" pitchFamily="-65" charset="0"/>
                <a:ea typeface="ヒラギノ角ゴ ProN W3" pitchFamily="-65" charset="-128"/>
                <a:cs typeface="ヒラギノ角ゴ ProN W3" pitchFamily="-65" charset="-128"/>
                <a:sym typeface="Vista Sans OT Reg" pitchFamily="-65" charset="0"/>
              </a:defRPr>
            </a:lvl5pPr>
            <a:lvl6pPr marL="2286000" algn="l" defTabSz="457200" rtl="0" eaLnBrk="1" latinLnBrk="0" hangingPunct="1">
              <a:defRPr kern="1200">
                <a:solidFill>
                  <a:srgbClr val="000000"/>
                </a:solidFill>
                <a:latin typeface="Vista Sans OT Reg" pitchFamily="-65" charset="0"/>
                <a:ea typeface="ヒラギノ角ゴ ProN W3" pitchFamily="-65" charset="-128"/>
                <a:cs typeface="ヒラギノ角ゴ ProN W3" pitchFamily="-65" charset="-128"/>
                <a:sym typeface="Vista Sans OT Reg" pitchFamily="-65" charset="0"/>
              </a:defRPr>
            </a:lvl6pPr>
            <a:lvl7pPr marL="2743200" algn="l" defTabSz="457200" rtl="0" eaLnBrk="1" latinLnBrk="0" hangingPunct="1">
              <a:defRPr kern="1200">
                <a:solidFill>
                  <a:srgbClr val="000000"/>
                </a:solidFill>
                <a:latin typeface="Vista Sans OT Reg" pitchFamily="-65" charset="0"/>
                <a:ea typeface="ヒラギノ角ゴ ProN W3" pitchFamily="-65" charset="-128"/>
                <a:cs typeface="ヒラギノ角ゴ ProN W3" pitchFamily="-65" charset="-128"/>
                <a:sym typeface="Vista Sans OT Reg" pitchFamily="-65" charset="0"/>
              </a:defRPr>
            </a:lvl7pPr>
            <a:lvl8pPr marL="3200400" algn="l" defTabSz="457200" rtl="0" eaLnBrk="1" latinLnBrk="0" hangingPunct="1">
              <a:defRPr kern="1200">
                <a:solidFill>
                  <a:srgbClr val="000000"/>
                </a:solidFill>
                <a:latin typeface="Vista Sans OT Reg" pitchFamily="-65" charset="0"/>
                <a:ea typeface="ヒラギノ角ゴ ProN W3" pitchFamily="-65" charset="-128"/>
                <a:cs typeface="ヒラギノ角ゴ ProN W3" pitchFamily="-65" charset="-128"/>
                <a:sym typeface="Vista Sans OT Reg" pitchFamily="-65" charset="0"/>
              </a:defRPr>
            </a:lvl8pPr>
            <a:lvl9pPr marL="3657600" algn="l" defTabSz="457200" rtl="0" eaLnBrk="1" latinLnBrk="0" hangingPunct="1">
              <a:defRPr kern="1200">
                <a:solidFill>
                  <a:srgbClr val="000000"/>
                </a:solidFill>
                <a:latin typeface="Vista Sans OT Reg" pitchFamily="-65" charset="0"/>
                <a:ea typeface="ヒラギノ角ゴ ProN W3" pitchFamily="-65" charset="-128"/>
                <a:cs typeface="ヒラギノ角ゴ ProN W3" pitchFamily="-65" charset="-128"/>
                <a:sym typeface="Vista Sans OT Reg" pitchFamily="-65" charset="0"/>
              </a:defRPr>
            </a:lvl9pPr>
          </a:lstStyle>
          <a:p>
            <a:r>
              <a:rPr lang="en-US" sz="1688" dirty="0"/>
              <a:t>12</a:t>
            </a:r>
          </a:p>
        </p:txBody>
      </p:sp>
      <p:sp>
        <p:nvSpPr>
          <p:cNvPr id="101" name="TextBox 100"/>
          <p:cNvSpPr txBox="1"/>
          <p:nvPr/>
        </p:nvSpPr>
        <p:spPr>
          <a:xfrm>
            <a:off x="3459957" y="2983053"/>
            <a:ext cx="771215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25" dirty="0"/>
              <a:t> Data</a:t>
            </a:r>
          </a:p>
          <a:p>
            <a:r>
              <a:rPr lang="en-US" sz="2025" dirty="0"/>
              <a:t>Read</a:t>
            </a:r>
          </a:p>
        </p:txBody>
      </p:sp>
      <p:sp>
        <p:nvSpPr>
          <p:cNvPr id="54" name="Parallelogram 53"/>
          <p:cNvSpPr/>
          <p:nvPr/>
        </p:nvSpPr>
        <p:spPr bwMode="auto">
          <a:xfrm>
            <a:off x="4874419" y="3043238"/>
            <a:ext cx="642938" cy="348351"/>
          </a:xfrm>
          <a:prstGeom prst="parallelogram">
            <a:avLst/>
          </a:prstGeom>
          <a:solidFill>
            <a:srgbClr val="F0C423"/>
          </a:solidFill>
          <a:ln w="25400" cap="flat" cmpd="sng" algn="ctr">
            <a:noFill/>
            <a:prstDash val="solid"/>
            <a:round/>
            <a:headEnd type="arrow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55" name="Parallelogram 54"/>
          <p:cNvSpPr/>
          <p:nvPr/>
        </p:nvSpPr>
        <p:spPr bwMode="auto">
          <a:xfrm>
            <a:off x="4810125" y="2502005"/>
            <a:ext cx="642938" cy="348351"/>
          </a:xfrm>
          <a:prstGeom prst="parallelogram">
            <a:avLst/>
          </a:prstGeom>
          <a:solidFill>
            <a:schemeClr val="accent1">
              <a:lumMod val="60000"/>
              <a:lumOff val="40000"/>
            </a:schemeClr>
          </a:solidFill>
          <a:ln w="25400" cap="flat" cmpd="sng" algn="ctr">
            <a:solidFill>
              <a:schemeClr val="accent1">
                <a:lumMod val="60000"/>
                <a:lumOff val="40000"/>
              </a:schemeClr>
            </a:solidFill>
            <a:prstDash val="solid"/>
            <a:round/>
            <a:headEnd type="arrow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cxnSp>
        <p:nvCxnSpPr>
          <p:cNvPr id="89" name="Straight Arrow Connector 88"/>
          <p:cNvCxnSpPr/>
          <p:nvPr/>
        </p:nvCxnSpPr>
        <p:spPr bwMode="auto">
          <a:xfrm flipV="1">
            <a:off x="3331369" y="3300414"/>
            <a:ext cx="2571750" cy="341100"/>
          </a:xfrm>
          <a:prstGeom prst="straightConnector1">
            <a:avLst/>
          </a:prstGeom>
          <a:solidFill>
            <a:srgbClr val="F0C423"/>
          </a:solidFill>
          <a:ln w="5715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triangle"/>
            <a:tailEnd type="triangle"/>
          </a:ln>
          <a:effectLst/>
        </p:spPr>
      </p:cxnSp>
      <p:sp>
        <p:nvSpPr>
          <p:cNvPr id="110" name="Multiply 109"/>
          <p:cNvSpPr/>
          <p:nvPr/>
        </p:nvSpPr>
        <p:spPr bwMode="auto">
          <a:xfrm>
            <a:off x="3588544" y="2593181"/>
            <a:ext cx="582798" cy="1590720"/>
          </a:xfrm>
          <a:prstGeom prst="mathMultiply">
            <a:avLst/>
          </a:prstGeom>
          <a:solidFill>
            <a:srgbClr val="FF0000"/>
          </a:solidFill>
          <a:ln w="25400" cap="flat" cmpd="sng" algn="ctr">
            <a:noFill/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2590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61" grpId="0" build="p"/>
      <p:bldP spid="2" grpId="0" animBg="1"/>
      <p:bldP spid="110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Reads under datacenter failures (2.8X)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360069" y="5872163"/>
            <a:ext cx="3284874" cy="7155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50" dirty="0"/>
              <a:t>2 * 1.4X = 2.8X</a:t>
            </a:r>
          </a:p>
        </p:txBody>
      </p:sp>
      <p:sp>
        <p:nvSpPr>
          <p:cNvPr id="21" name="Rounded Rectangle 20"/>
          <p:cNvSpPr/>
          <p:nvPr/>
        </p:nvSpPr>
        <p:spPr bwMode="auto">
          <a:xfrm>
            <a:off x="4579825" y="2721769"/>
            <a:ext cx="5204047" cy="358627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38100" cap="flat" cmpd="sng" algn="ctr">
            <a:solidFill>
              <a:srgbClr val="002060"/>
            </a:solidFill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363" dirty="0">
                <a:solidFill>
                  <a:srgbClr val="000000"/>
                </a:solidFill>
                <a:latin typeface="Vista Sans OT Reg" pitchFamily="-65" charset="0"/>
                <a:ea typeface="ヒラギノ角ゴ ProN W3" pitchFamily="-65" charset="-128"/>
                <a:cs typeface="ヒラギノ角ゴ ProN W3" pitchFamily="-65" charset="-128"/>
                <a:sym typeface="Vista Sans OT Reg" pitchFamily="-65" charset="0"/>
              </a:rPr>
              <a:t>                    Compute (Decoders)</a:t>
            </a:r>
          </a:p>
        </p:txBody>
      </p:sp>
      <p:sp>
        <p:nvSpPr>
          <p:cNvPr id="23" name="Rectangle 22"/>
          <p:cNvSpPr/>
          <p:nvPr/>
        </p:nvSpPr>
        <p:spPr bwMode="auto">
          <a:xfrm>
            <a:off x="3845719" y="1500188"/>
            <a:ext cx="6070488" cy="1660822"/>
          </a:xfrm>
          <a:prstGeom prst="rect">
            <a:avLst/>
          </a:prstGeom>
          <a:noFill/>
          <a:ln w="3810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774531" y="3171825"/>
            <a:ext cx="2186048" cy="4039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25" dirty="0"/>
              <a:t>Cell in Datacenter1</a:t>
            </a:r>
          </a:p>
        </p:txBody>
      </p:sp>
      <p:sp>
        <p:nvSpPr>
          <p:cNvPr id="26" name="Rectangle 25"/>
          <p:cNvSpPr/>
          <p:nvPr/>
        </p:nvSpPr>
        <p:spPr bwMode="auto">
          <a:xfrm>
            <a:off x="2431256" y="1500188"/>
            <a:ext cx="707231" cy="138469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cxnSp>
        <p:nvCxnSpPr>
          <p:cNvPr id="31" name="Straight Arrow Connector 30"/>
          <p:cNvCxnSpPr/>
          <p:nvPr/>
        </p:nvCxnSpPr>
        <p:spPr bwMode="auto">
          <a:xfrm>
            <a:off x="1402556" y="2592268"/>
            <a:ext cx="1050119" cy="914"/>
          </a:xfrm>
          <a:prstGeom prst="straightConnector1">
            <a:avLst/>
          </a:prstGeom>
          <a:solidFill>
            <a:srgbClr val="F0C423"/>
          </a:solidFill>
          <a:ln w="5715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triangle"/>
            <a:tailEnd type="triangle"/>
          </a:ln>
          <a:effectLst/>
        </p:spPr>
      </p:cxnSp>
      <p:sp>
        <p:nvSpPr>
          <p:cNvPr id="32" name="Rectangle 31"/>
          <p:cNvSpPr/>
          <p:nvPr/>
        </p:nvSpPr>
        <p:spPr bwMode="auto">
          <a:xfrm>
            <a:off x="3936888" y="1618059"/>
            <a:ext cx="5846984" cy="999537"/>
          </a:xfrm>
          <a:prstGeom prst="rect">
            <a:avLst/>
          </a:prstGeom>
          <a:noFill/>
          <a:ln w="5715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402557" y="1885951"/>
            <a:ext cx="1038169" cy="7155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25" dirty="0"/>
              <a:t>   User</a:t>
            </a:r>
          </a:p>
          <a:p>
            <a:r>
              <a:rPr lang="en-US" sz="2025" dirty="0"/>
              <a:t>Request</a:t>
            </a:r>
          </a:p>
        </p:txBody>
      </p:sp>
      <p:sp>
        <p:nvSpPr>
          <p:cNvPr id="42" name="Rectangle 41"/>
          <p:cNvSpPr/>
          <p:nvPr/>
        </p:nvSpPr>
        <p:spPr bwMode="auto">
          <a:xfrm>
            <a:off x="4772707" y="1791212"/>
            <a:ext cx="578645" cy="746529"/>
          </a:xfrm>
          <a:prstGeom prst="rect">
            <a:avLst/>
          </a:prstGeom>
          <a:noFill/>
          <a:ln w="57150" cap="flat" cmpd="sng" algn="ctr">
            <a:solidFill>
              <a:srgbClr val="002060"/>
            </a:solidFill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 dirty="0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43" name="Rectangle 42"/>
          <p:cNvSpPr/>
          <p:nvPr/>
        </p:nvSpPr>
        <p:spPr bwMode="auto">
          <a:xfrm>
            <a:off x="5479938" y="1797191"/>
            <a:ext cx="578645" cy="746529"/>
          </a:xfrm>
          <a:prstGeom prst="rect">
            <a:avLst/>
          </a:prstGeom>
          <a:noFill/>
          <a:ln w="57150" cap="flat" cmpd="sng" algn="ctr">
            <a:solidFill>
              <a:srgbClr val="002060"/>
            </a:solidFill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 dirty="0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44" name="Rectangle 43"/>
          <p:cNvSpPr/>
          <p:nvPr/>
        </p:nvSpPr>
        <p:spPr bwMode="auto">
          <a:xfrm>
            <a:off x="6187169" y="1797191"/>
            <a:ext cx="578645" cy="746529"/>
          </a:xfrm>
          <a:prstGeom prst="rect">
            <a:avLst/>
          </a:prstGeom>
          <a:noFill/>
          <a:ln w="57150" cap="flat" cmpd="sng" algn="ctr">
            <a:solidFill>
              <a:srgbClr val="002060"/>
            </a:solidFill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 dirty="0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45" name="Rectangle 44"/>
          <p:cNvSpPr/>
          <p:nvPr/>
        </p:nvSpPr>
        <p:spPr bwMode="auto">
          <a:xfrm>
            <a:off x="6894400" y="1797191"/>
            <a:ext cx="578645" cy="746529"/>
          </a:xfrm>
          <a:prstGeom prst="rect">
            <a:avLst/>
          </a:prstGeom>
          <a:noFill/>
          <a:ln w="57150" cap="flat" cmpd="sng" algn="ctr">
            <a:solidFill>
              <a:srgbClr val="002060"/>
            </a:solidFill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 dirty="0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46" name="Rectangle 45"/>
          <p:cNvSpPr/>
          <p:nvPr/>
        </p:nvSpPr>
        <p:spPr bwMode="auto">
          <a:xfrm>
            <a:off x="7601632" y="1797191"/>
            <a:ext cx="578645" cy="746529"/>
          </a:xfrm>
          <a:prstGeom prst="rect">
            <a:avLst/>
          </a:prstGeom>
          <a:noFill/>
          <a:ln w="57150" cap="flat" cmpd="sng" algn="ctr">
            <a:solidFill>
              <a:srgbClr val="002060"/>
            </a:solidFill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 dirty="0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47" name="Rectangle 46"/>
          <p:cNvSpPr/>
          <p:nvPr/>
        </p:nvSpPr>
        <p:spPr bwMode="auto">
          <a:xfrm>
            <a:off x="8308863" y="1797191"/>
            <a:ext cx="578645" cy="746529"/>
          </a:xfrm>
          <a:prstGeom prst="rect">
            <a:avLst/>
          </a:prstGeom>
          <a:noFill/>
          <a:ln w="57150" cap="flat" cmpd="sng" algn="ctr">
            <a:solidFill>
              <a:srgbClr val="002060"/>
            </a:solidFill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 dirty="0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48" name="Rectangle 47"/>
          <p:cNvSpPr/>
          <p:nvPr/>
        </p:nvSpPr>
        <p:spPr bwMode="auto">
          <a:xfrm>
            <a:off x="9016094" y="1797191"/>
            <a:ext cx="578645" cy="746529"/>
          </a:xfrm>
          <a:prstGeom prst="rect">
            <a:avLst/>
          </a:prstGeom>
          <a:noFill/>
          <a:ln w="57150" cap="flat" cmpd="sng" algn="ctr">
            <a:solidFill>
              <a:srgbClr val="002060"/>
            </a:solidFill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 dirty="0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49" name="Rectangle 48"/>
          <p:cNvSpPr/>
          <p:nvPr/>
        </p:nvSpPr>
        <p:spPr bwMode="auto">
          <a:xfrm>
            <a:off x="4837000" y="2159093"/>
            <a:ext cx="514350" cy="319371"/>
          </a:xfrm>
          <a:prstGeom prst="rect">
            <a:avLst/>
          </a:prstGeom>
          <a:solidFill>
            <a:srgbClr val="FFC000"/>
          </a:solidFill>
          <a:ln w="25400" cap="flat" cmpd="sng" algn="ctr">
            <a:noFill/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50" name="Rectangle 49"/>
          <p:cNvSpPr/>
          <p:nvPr/>
        </p:nvSpPr>
        <p:spPr bwMode="auto">
          <a:xfrm>
            <a:off x="5544231" y="2159093"/>
            <a:ext cx="514350" cy="319371"/>
          </a:xfrm>
          <a:prstGeom prst="rect">
            <a:avLst/>
          </a:prstGeom>
          <a:solidFill>
            <a:srgbClr val="FFC000"/>
          </a:solidFill>
          <a:ln w="25400" cap="flat" cmpd="sng" algn="ctr">
            <a:noFill/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51" name="Rectangle 50"/>
          <p:cNvSpPr/>
          <p:nvPr/>
        </p:nvSpPr>
        <p:spPr bwMode="auto">
          <a:xfrm>
            <a:off x="6251463" y="2159093"/>
            <a:ext cx="514350" cy="319371"/>
          </a:xfrm>
          <a:prstGeom prst="rect">
            <a:avLst/>
          </a:prstGeom>
          <a:solidFill>
            <a:srgbClr val="FFC000"/>
          </a:solidFill>
          <a:ln w="25400" cap="flat" cmpd="sng" algn="ctr">
            <a:noFill/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52" name="Rectangle 51"/>
          <p:cNvSpPr/>
          <p:nvPr/>
        </p:nvSpPr>
        <p:spPr bwMode="auto">
          <a:xfrm>
            <a:off x="6958694" y="2159093"/>
            <a:ext cx="514350" cy="319371"/>
          </a:xfrm>
          <a:prstGeom prst="rect">
            <a:avLst/>
          </a:prstGeom>
          <a:solidFill>
            <a:srgbClr val="FFC000"/>
          </a:solidFill>
          <a:ln w="25400" cap="flat" cmpd="sng" algn="ctr">
            <a:noFill/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53" name="Rectangle 52"/>
          <p:cNvSpPr/>
          <p:nvPr/>
        </p:nvSpPr>
        <p:spPr bwMode="auto">
          <a:xfrm>
            <a:off x="7665925" y="2159093"/>
            <a:ext cx="514350" cy="319371"/>
          </a:xfrm>
          <a:prstGeom prst="rect">
            <a:avLst/>
          </a:prstGeom>
          <a:solidFill>
            <a:srgbClr val="FFC000"/>
          </a:solidFill>
          <a:ln w="25400" cap="flat" cmpd="sng" algn="ctr">
            <a:noFill/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55" name="Rectangle 54"/>
          <p:cNvSpPr/>
          <p:nvPr/>
        </p:nvSpPr>
        <p:spPr bwMode="auto">
          <a:xfrm>
            <a:off x="8244569" y="2164286"/>
            <a:ext cx="562339" cy="336381"/>
          </a:xfrm>
          <a:prstGeom prst="rect">
            <a:avLst/>
          </a:prstGeom>
          <a:solidFill>
            <a:srgbClr val="FFC000"/>
          </a:solidFill>
          <a:ln w="25400" cap="flat" cmpd="sng" algn="ctr">
            <a:noFill/>
            <a:prstDash val="solid"/>
            <a:round/>
            <a:headEnd type="arrow" w="med" len="med"/>
            <a:tailEnd type="none" w="med" len="med"/>
          </a:ln>
          <a:effectLst/>
          <a:scene3d>
            <a:camera prst="isometricLeftDown"/>
            <a:lightRig rig="threePt" dir="t"/>
          </a:scene3d>
          <a:sp3d>
            <a:bevelT w="139700" h="139700" prst="divot"/>
          </a:sp3d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57" name="Rectangle 56"/>
          <p:cNvSpPr/>
          <p:nvPr/>
        </p:nvSpPr>
        <p:spPr bwMode="auto">
          <a:xfrm>
            <a:off x="8951800" y="2201184"/>
            <a:ext cx="562339" cy="336381"/>
          </a:xfrm>
          <a:prstGeom prst="rect">
            <a:avLst/>
          </a:prstGeom>
          <a:solidFill>
            <a:srgbClr val="FFC000"/>
          </a:solidFill>
          <a:ln w="25400" cap="flat" cmpd="sng" algn="ctr">
            <a:noFill/>
            <a:prstDash val="solid"/>
            <a:round/>
            <a:headEnd type="arrow" w="med" len="med"/>
            <a:tailEnd type="none" w="med" len="med"/>
          </a:ln>
          <a:effectLst/>
          <a:scene3d>
            <a:camera prst="isometricLeftDown"/>
            <a:lightRig rig="threePt" dir="t"/>
          </a:scene3d>
          <a:sp3d>
            <a:bevelT w="139700" h="139700" prst="divot"/>
          </a:sp3d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58" name="Rectangle 57"/>
          <p:cNvSpPr/>
          <p:nvPr/>
        </p:nvSpPr>
        <p:spPr bwMode="auto">
          <a:xfrm>
            <a:off x="8373156" y="1747833"/>
            <a:ext cx="514350" cy="31937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59" name="Rectangle 58"/>
          <p:cNvSpPr/>
          <p:nvPr/>
        </p:nvSpPr>
        <p:spPr bwMode="auto">
          <a:xfrm>
            <a:off x="9080388" y="1747833"/>
            <a:ext cx="514350" cy="31937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62" name="Rectangle 61"/>
          <p:cNvSpPr/>
          <p:nvPr/>
        </p:nvSpPr>
        <p:spPr bwMode="auto">
          <a:xfrm>
            <a:off x="6251463" y="1747833"/>
            <a:ext cx="514350" cy="31937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63" name="Rectangle 62"/>
          <p:cNvSpPr/>
          <p:nvPr/>
        </p:nvSpPr>
        <p:spPr bwMode="auto">
          <a:xfrm>
            <a:off x="6958694" y="1747833"/>
            <a:ext cx="514350" cy="31937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65" name="Rectangle 64"/>
          <p:cNvSpPr/>
          <p:nvPr/>
        </p:nvSpPr>
        <p:spPr bwMode="auto">
          <a:xfrm>
            <a:off x="7665925" y="1747833"/>
            <a:ext cx="514350" cy="31937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67" name="Rectangle 66"/>
          <p:cNvSpPr/>
          <p:nvPr/>
        </p:nvSpPr>
        <p:spPr bwMode="auto">
          <a:xfrm>
            <a:off x="4708413" y="1753026"/>
            <a:ext cx="562339" cy="3363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arrow" w="med" len="med"/>
            <a:tailEnd type="none" w="med" len="med"/>
          </a:ln>
          <a:effectLst/>
          <a:scene3d>
            <a:camera prst="isometricLeftDown"/>
            <a:lightRig rig="threePt" dir="t"/>
          </a:scene3d>
          <a:sp3d>
            <a:bevelT w="139700" h="139700" prst="divot"/>
          </a:sp3d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68" name="Rectangle 67"/>
          <p:cNvSpPr/>
          <p:nvPr/>
        </p:nvSpPr>
        <p:spPr bwMode="auto">
          <a:xfrm>
            <a:off x="5415644" y="1789925"/>
            <a:ext cx="562339" cy="3363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arrow" w="med" len="med"/>
            <a:tailEnd type="none" w="med" len="med"/>
          </a:ln>
          <a:effectLst/>
          <a:scene3d>
            <a:camera prst="isometricLeftDown"/>
            <a:lightRig rig="threePt" dir="t"/>
          </a:scene3d>
          <a:sp3d>
            <a:bevelT w="139700" h="139700" prst="divot"/>
          </a:sp3d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cxnSp>
        <p:nvCxnSpPr>
          <p:cNvPr id="70" name="Straight Arrow Connector 69"/>
          <p:cNvCxnSpPr/>
          <p:nvPr/>
        </p:nvCxnSpPr>
        <p:spPr bwMode="auto">
          <a:xfrm>
            <a:off x="3103784" y="1872222"/>
            <a:ext cx="806229" cy="14642"/>
          </a:xfrm>
          <a:prstGeom prst="straightConnector1">
            <a:avLst/>
          </a:prstGeom>
          <a:solidFill>
            <a:srgbClr val="F0C423"/>
          </a:solidFill>
          <a:ln w="5715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triangle"/>
            <a:tailEnd type="triangle"/>
          </a:ln>
          <a:effectLst/>
        </p:spPr>
      </p:cxnSp>
      <p:cxnSp>
        <p:nvCxnSpPr>
          <p:cNvPr id="75" name="Straight Arrow Connector 74"/>
          <p:cNvCxnSpPr/>
          <p:nvPr/>
        </p:nvCxnSpPr>
        <p:spPr bwMode="auto">
          <a:xfrm>
            <a:off x="3074194" y="2192777"/>
            <a:ext cx="806229" cy="14642"/>
          </a:xfrm>
          <a:prstGeom prst="straightConnector1">
            <a:avLst/>
          </a:prstGeom>
          <a:solidFill>
            <a:srgbClr val="F0C423"/>
          </a:solidFill>
          <a:ln w="5715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triangle"/>
            <a:tailEnd type="triangle"/>
          </a:ln>
          <a:effectLst/>
        </p:spPr>
      </p:cxnSp>
      <p:cxnSp>
        <p:nvCxnSpPr>
          <p:cNvPr id="76" name="Straight Arrow Connector 75"/>
          <p:cNvCxnSpPr/>
          <p:nvPr/>
        </p:nvCxnSpPr>
        <p:spPr bwMode="auto">
          <a:xfrm>
            <a:off x="3074194" y="2514246"/>
            <a:ext cx="806229" cy="14642"/>
          </a:xfrm>
          <a:prstGeom prst="straightConnector1">
            <a:avLst/>
          </a:prstGeom>
          <a:solidFill>
            <a:srgbClr val="F0C423"/>
          </a:solidFill>
          <a:ln w="5715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triangle"/>
            <a:tailEnd type="triangle"/>
          </a:ln>
          <a:effectLst/>
        </p:spPr>
      </p:cxnSp>
      <p:sp>
        <p:nvSpPr>
          <p:cNvPr id="77" name="Rounded Rectangle 76"/>
          <p:cNvSpPr/>
          <p:nvPr/>
        </p:nvSpPr>
        <p:spPr bwMode="auto">
          <a:xfrm>
            <a:off x="4633550" y="4907757"/>
            <a:ext cx="5204047" cy="358627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38100" cap="flat" cmpd="sng" algn="ctr">
            <a:solidFill>
              <a:srgbClr val="002060"/>
            </a:solidFill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363" dirty="0">
                <a:solidFill>
                  <a:srgbClr val="000000"/>
                </a:solidFill>
                <a:latin typeface="Vista Sans OT Reg" pitchFamily="-65" charset="0"/>
                <a:ea typeface="ヒラギノ角ゴ ProN W3" pitchFamily="-65" charset="-128"/>
                <a:cs typeface="ヒラギノ角ゴ ProN W3" pitchFamily="-65" charset="-128"/>
                <a:sym typeface="Vista Sans OT Reg" pitchFamily="-65" charset="0"/>
              </a:rPr>
              <a:t>                     Compute (Decoders)</a:t>
            </a:r>
          </a:p>
        </p:txBody>
      </p:sp>
      <p:sp>
        <p:nvSpPr>
          <p:cNvPr id="79" name="Rectangle 78"/>
          <p:cNvSpPr/>
          <p:nvPr/>
        </p:nvSpPr>
        <p:spPr bwMode="auto">
          <a:xfrm>
            <a:off x="3845719" y="3692667"/>
            <a:ext cx="6124212" cy="1637751"/>
          </a:xfrm>
          <a:prstGeom prst="rect">
            <a:avLst/>
          </a:prstGeom>
          <a:noFill/>
          <a:ln w="3810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5710237" y="5357813"/>
            <a:ext cx="2963568" cy="4039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25" b="1" dirty="0"/>
              <a:t>Mirror Cell</a:t>
            </a:r>
            <a:r>
              <a:rPr lang="en-US" sz="2025" dirty="0"/>
              <a:t> in Datacenter2</a:t>
            </a:r>
          </a:p>
        </p:txBody>
      </p:sp>
      <p:sp>
        <p:nvSpPr>
          <p:cNvPr id="81" name="Rectangle 80"/>
          <p:cNvSpPr/>
          <p:nvPr/>
        </p:nvSpPr>
        <p:spPr bwMode="auto">
          <a:xfrm>
            <a:off x="2366963" y="3686175"/>
            <a:ext cx="707231" cy="138469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84" name="Rectangle 83"/>
          <p:cNvSpPr/>
          <p:nvPr/>
        </p:nvSpPr>
        <p:spPr bwMode="auto">
          <a:xfrm>
            <a:off x="3926319" y="3840259"/>
            <a:ext cx="5911278" cy="944157"/>
          </a:xfrm>
          <a:prstGeom prst="rect">
            <a:avLst/>
          </a:prstGeom>
          <a:noFill/>
          <a:ln w="5715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90" name="Rectangle 89"/>
          <p:cNvSpPr/>
          <p:nvPr/>
        </p:nvSpPr>
        <p:spPr bwMode="auto">
          <a:xfrm>
            <a:off x="4826432" y="3977199"/>
            <a:ext cx="578645" cy="746529"/>
          </a:xfrm>
          <a:prstGeom prst="rect">
            <a:avLst/>
          </a:prstGeom>
          <a:noFill/>
          <a:ln w="57150" cap="flat" cmpd="sng" algn="ctr">
            <a:solidFill>
              <a:srgbClr val="002060"/>
            </a:solidFill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 dirty="0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91" name="Rectangle 90"/>
          <p:cNvSpPr/>
          <p:nvPr/>
        </p:nvSpPr>
        <p:spPr bwMode="auto">
          <a:xfrm>
            <a:off x="5533663" y="3983179"/>
            <a:ext cx="578645" cy="746529"/>
          </a:xfrm>
          <a:prstGeom prst="rect">
            <a:avLst/>
          </a:prstGeom>
          <a:noFill/>
          <a:ln w="57150" cap="flat" cmpd="sng" algn="ctr">
            <a:solidFill>
              <a:srgbClr val="002060"/>
            </a:solidFill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 dirty="0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92" name="Rectangle 91"/>
          <p:cNvSpPr/>
          <p:nvPr/>
        </p:nvSpPr>
        <p:spPr bwMode="auto">
          <a:xfrm>
            <a:off x="6240894" y="3983179"/>
            <a:ext cx="578645" cy="746529"/>
          </a:xfrm>
          <a:prstGeom prst="rect">
            <a:avLst/>
          </a:prstGeom>
          <a:noFill/>
          <a:ln w="57150" cap="flat" cmpd="sng" algn="ctr">
            <a:solidFill>
              <a:srgbClr val="002060"/>
            </a:solidFill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 dirty="0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93" name="Rectangle 92"/>
          <p:cNvSpPr/>
          <p:nvPr/>
        </p:nvSpPr>
        <p:spPr bwMode="auto">
          <a:xfrm>
            <a:off x="6948125" y="3983179"/>
            <a:ext cx="578645" cy="746529"/>
          </a:xfrm>
          <a:prstGeom prst="rect">
            <a:avLst/>
          </a:prstGeom>
          <a:noFill/>
          <a:ln w="57150" cap="flat" cmpd="sng" algn="ctr">
            <a:solidFill>
              <a:srgbClr val="002060"/>
            </a:solidFill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 dirty="0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94" name="Rectangle 93"/>
          <p:cNvSpPr/>
          <p:nvPr/>
        </p:nvSpPr>
        <p:spPr bwMode="auto">
          <a:xfrm>
            <a:off x="7655357" y="3983179"/>
            <a:ext cx="578645" cy="746529"/>
          </a:xfrm>
          <a:prstGeom prst="rect">
            <a:avLst/>
          </a:prstGeom>
          <a:noFill/>
          <a:ln w="57150" cap="flat" cmpd="sng" algn="ctr">
            <a:solidFill>
              <a:srgbClr val="002060"/>
            </a:solidFill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 dirty="0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95" name="Rectangle 94"/>
          <p:cNvSpPr/>
          <p:nvPr/>
        </p:nvSpPr>
        <p:spPr bwMode="auto">
          <a:xfrm>
            <a:off x="8362588" y="3983179"/>
            <a:ext cx="578645" cy="746529"/>
          </a:xfrm>
          <a:prstGeom prst="rect">
            <a:avLst/>
          </a:prstGeom>
          <a:noFill/>
          <a:ln w="57150" cap="flat" cmpd="sng" algn="ctr">
            <a:solidFill>
              <a:srgbClr val="002060"/>
            </a:solidFill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 dirty="0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96" name="Rectangle 95"/>
          <p:cNvSpPr/>
          <p:nvPr/>
        </p:nvSpPr>
        <p:spPr bwMode="auto">
          <a:xfrm>
            <a:off x="9069819" y="3983179"/>
            <a:ext cx="578645" cy="746529"/>
          </a:xfrm>
          <a:prstGeom prst="rect">
            <a:avLst/>
          </a:prstGeom>
          <a:noFill/>
          <a:ln w="57150" cap="flat" cmpd="sng" algn="ctr">
            <a:solidFill>
              <a:srgbClr val="002060"/>
            </a:solidFill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 dirty="0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97" name="Rectangle 96"/>
          <p:cNvSpPr/>
          <p:nvPr/>
        </p:nvSpPr>
        <p:spPr bwMode="auto">
          <a:xfrm>
            <a:off x="4890725" y="4356482"/>
            <a:ext cx="514350" cy="319371"/>
          </a:xfrm>
          <a:prstGeom prst="rect">
            <a:avLst/>
          </a:prstGeom>
          <a:solidFill>
            <a:srgbClr val="FFC000"/>
          </a:solidFill>
          <a:ln w="25400" cap="flat" cmpd="sng" algn="ctr">
            <a:noFill/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98" name="Rectangle 97"/>
          <p:cNvSpPr/>
          <p:nvPr/>
        </p:nvSpPr>
        <p:spPr bwMode="auto">
          <a:xfrm>
            <a:off x="5597956" y="4356482"/>
            <a:ext cx="514350" cy="319371"/>
          </a:xfrm>
          <a:prstGeom prst="rect">
            <a:avLst/>
          </a:prstGeom>
          <a:solidFill>
            <a:srgbClr val="FFC000"/>
          </a:solidFill>
          <a:ln w="25400" cap="flat" cmpd="sng" algn="ctr">
            <a:noFill/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99" name="Rectangle 98"/>
          <p:cNvSpPr/>
          <p:nvPr/>
        </p:nvSpPr>
        <p:spPr bwMode="auto">
          <a:xfrm>
            <a:off x="6305188" y="4356482"/>
            <a:ext cx="514350" cy="319371"/>
          </a:xfrm>
          <a:prstGeom prst="rect">
            <a:avLst/>
          </a:prstGeom>
          <a:solidFill>
            <a:srgbClr val="FFC000"/>
          </a:solidFill>
          <a:ln w="25400" cap="flat" cmpd="sng" algn="ctr">
            <a:noFill/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100" name="Rectangle 99"/>
          <p:cNvSpPr/>
          <p:nvPr/>
        </p:nvSpPr>
        <p:spPr bwMode="auto">
          <a:xfrm>
            <a:off x="7012419" y="4356482"/>
            <a:ext cx="514350" cy="319371"/>
          </a:xfrm>
          <a:prstGeom prst="rect">
            <a:avLst/>
          </a:prstGeom>
          <a:solidFill>
            <a:srgbClr val="FFC000"/>
          </a:solidFill>
          <a:ln w="25400" cap="flat" cmpd="sng" algn="ctr">
            <a:noFill/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101" name="Rectangle 100"/>
          <p:cNvSpPr/>
          <p:nvPr/>
        </p:nvSpPr>
        <p:spPr bwMode="auto">
          <a:xfrm>
            <a:off x="7719650" y="4356482"/>
            <a:ext cx="514350" cy="319371"/>
          </a:xfrm>
          <a:prstGeom prst="rect">
            <a:avLst/>
          </a:prstGeom>
          <a:solidFill>
            <a:srgbClr val="FFC000"/>
          </a:solidFill>
          <a:ln w="25400" cap="flat" cmpd="sng" algn="ctr">
            <a:noFill/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102" name="Rectangle 101"/>
          <p:cNvSpPr/>
          <p:nvPr/>
        </p:nvSpPr>
        <p:spPr bwMode="auto">
          <a:xfrm>
            <a:off x="8298294" y="4361675"/>
            <a:ext cx="562339" cy="336381"/>
          </a:xfrm>
          <a:prstGeom prst="rect">
            <a:avLst/>
          </a:prstGeom>
          <a:solidFill>
            <a:srgbClr val="FFC000"/>
          </a:solidFill>
          <a:ln w="25400" cap="flat" cmpd="sng" algn="ctr">
            <a:noFill/>
            <a:prstDash val="solid"/>
            <a:round/>
            <a:headEnd type="arrow" w="med" len="med"/>
            <a:tailEnd type="none" w="med" len="med"/>
          </a:ln>
          <a:effectLst/>
          <a:scene3d>
            <a:camera prst="isometricLeftDown"/>
            <a:lightRig rig="threePt" dir="t"/>
          </a:scene3d>
          <a:sp3d>
            <a:bevelT w="139700" h="139700" prst="divot"/>
          </a:sp3d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103" name="Rectangle 102"/>
          <p:cNvSpPr/>
          <p:nvPr/>
        </p:nvSpPr>
        <p:spPr bwMode="auto">
          <a:xfrm>
            <a:off x="9005525" y="4398573"/>
            <a:ext cx="562339" cy="336381"/>
          </a:xfrm>
          <a:prstGeom prst="rect">
            <a:avLst/>
          </a:prstGeom>
          <a:solidFill>
            <a:srgbClr val="FFC000"/>
          </a:solidFill>
          <a:ln w="25400" cap="flat" cmpd="sng" algn="ctr">
            <a:noFill/>
            <a:prstDash val="solid"/>
            <a:round/>
            <a:headEnd type="arrow" w="med" len="med"/>
            <a:tailEnd type="none" w="med" len="med"/>
          </a:ln>
          <a:effectLst/>
          <a:scene3d>
            <a:camera prst="isometricLeftDown"/>
            <a:lightRig rig="threePt" dir="t"/>
          </a:scene3d>
          <a:sp3d>
            <a:bevelT w="139700" h="139700" prst="divot"/>
          </a:sp3d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104" name="Rectangle 103"/>
          <p:cNvSpPr/>
          <p:nvPr/>
        </p:nvSpPr>
        <p:spPr bwMode="auto">
          <a:xfrm>
            <a:off x="8426881" y="3945222"/>
            <a:ext cx="514350" cy="31937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105" name="Rectangle 104"/>
          <p:cNvSpPr/>
          <p:nvPr/>
        </p:nvSpPr>
        <p:spPr bwMode="auto">
          <a:xfrm>
            <a:off x="9134113" y="3945222"/>
            <a:ext cx="514350" cy="31937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106" name="Rectangle 105"/>
          <p:cNvSpPr/>
          <p:nvPr/>
        </p:nvSpPr>
        <p:spPr bwMode="auto">
          <a:xfrm>
            <a:off x="6305188" y="3945222"/>
            <a:ext cx="514350" cy="31937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107" name="Rectangle 106"/>
          <p:cNvSpPr/>
          <p:nvPr/>
        </p:nvSpPr>
        <p:spPr bwMode="auto">
          <a:xfrm>
            <a:off x="7012419" y="3945222"/>
            <a:ext cx="514350" cy="31937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108" name="Rectangle 107"/>
          <p:cNvSpPr/>
          <p:nvPr/>
        </p:nvSpPr>
        <p:spPr bwMode="auto">
          <a:xfrm>
            <a:off x="7719650" y="3945222"/>
            <a:ext cx="514350" cy="31937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109" name="Rectangle 108"/>
          <p:cNvSpPr/>
          <p:nvPr/>
        </p:nvSpPr>
        <p:spPr bwMode="auto">
          <a:xfrm>
            <a:off x="4762138" y="3950415"/>
            <a:ext cx="562339" cy="3363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arrow" w="med" len="med"/>
            <a:tailEnd type="none" w="med" len="med"/>
          </a:ln>
          <a:effectLst/>
          <a:scene3d>
            <a:camera prst="isometricLeftDown"/>
            <a:lightRig rig="threePt" dir="t"/>
          </a:scene3d>
          <a:sp3d>
            <a:bevelT w="139700" h="139700" prst="divot"/>
          </a:sp3d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110" name="Rectangle 109"/>
          <p:cNvSpPr/>
          <p:nvPr/>
        </p:nvSpPr>
        <p:spPr bwMode="auto">
          <a:xfrm>
            <a:off x="5469369" y="3987314"/>
            <a:ext cx="562339" cy="3363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arrow" w="med" len="med"/>
            <a:tailEnd type="none" w="med" len="med"/>
          </a:ln>
          <a:effectLst/>
          <a:scene3d>
            <a:camera prst="isometricLeftDown"/>
            <a:lightRig rig="threePt" dir="t"/>
          </a:scene3d>
          <a:sp3d>
            <a:bevelT w="139700" h="139700" prst="divot"/>
          </a:sp3d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cxnSp>
        <p:nvCxnSpPr>
          <p:cNvPr id="111" name="Straight Arrow Connector 110"/>
          <p:cNvCxnSpPr/>
          <p:nvPr/>
        </p:nvCxnSpPr>
        <p:spPr bwMode="auto">
          <a:xfrm>
            <a:off x="3039490" y="4058210"/>
            <a:ext cx="806229" cy="14642"/>
          </a:xfrm>
          <a:prstGeom prst="straightConnector1">
            <a:avLst/>
          </a:prstGeom>
          <a:solidFill>
            <a:srgbClr val="F0C423"/>
          </a:solidFill>
          <a:ln w="5715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triangle"/>
            <a:tailEnd type="triangle"/>
          </a:ln>
          <a:effectLst/>
        </p:spPr>
      </p:cxnSp>
      <p:cxnSp>
        <p:nvCxnSpPr>
          <p:cNvPr id="112" name="Straight Arrow Connector 111"/>
          <p:cNvCxnSpPr/>
          <p:nvPr/>
        </p:nvCxnSpPr>
        <p:spPr bwMode="auto">
          <a:xfrm>
            <a:off x="3009900" y="4378766"/>
            <a:ext cx="856424" cy="23699"/>
          </a:xfrm>
          <a:prstGeom prst="straightConnector1">
            <a:avLst/>
          </a:prstGeom>
          <a:solidFill>
            <a:srgbClr val="F0C423"/>
          </a:solidFill>
          <a:ln w="5715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triangle"/>
            <a:tailEnd type="triangle"/>
          </a:ln>
          <a:effectLst/>
        </p:spPr>
      </p:cxnSp>
      <p:cxnSp>
        <p:nvCxnSpPr>
          <p:cNvPr id="113" name="Straight Arrow Connector 112"/>
          <p:cNvCxnSpPr/>
          <p:nvPr/>
        </p:nvCxnSpPr>
        <p:spPr bwMode="auto">
          <a:xfrm>
            <a:off x="3009900" y="4700233"/>
            <a:ext cx="856424" cy="3240"/>
          </a:xfrm>
          <a:prstGeom prst="straightConnector1">
            <a:avLst/>
          </a:prstGeom>
          <a:solidFill>
            <a:srgbClr val="F0C423"/>
          </a:solidFill>
          <a:ln w="5715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triangle"/>
            <a:tailEnd type="triangle"/>
          </a:ln>
          <a:effectLst/>
        </p:spPr>
      </p:cxnSp>
      <p:sp>
        <p:nvSpPr>
          <p:cNvPr id="114" name="Multiply 113"/>
          <p:cNvSpPr/>
          <p:nvPr/>
        </p:nvSpPr>
        <p:spPr bwMode="auto">
          <a:xfrm>
            <a:off x="3198628" y="1371600"/>
            <a:ext cx="582798" cy="1590720"/>
          </a:xfrm>
          <a:prstGeom prst="mathMultiply">
            <a:avLst/>
          </a:prstGeom>
          <a:solidFill>
            <a:srgbClr val="FF0000"/>
          </a:solidFill>
          <a:ln w="25400" cap="flat" cmpd="sng" algn="ctr">
            <a:noFill/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cxnSp>
        <p:nvCxnSpPr>
          <p:cNvPr id="116" name="Straight Arrow Connector 115"/>
          <p:cNvCxnSpPr/>
          <p:nvPr/>
        </p:nvCxnSpPr>
        <p:spPr bwMode="auto">
          <a:xfrm flipV="1">
            <a:off x="2755361" y="2811980"/>
            <a:ext cx="29511" cy="844270"/>
          </a:xfrm>
          <a:prstGeom prst="straightConnector1">
            <a:avLst/>
          </a:prstGeom>
          <a:solidFill>
            <a:srgbClr val="F0C423"/>
          </a:solidFill>
          <a:ln w="5715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triangle"/>
            <a:tailEnd type="triangle"/>
          </a:ln>
          <a:effectLst/>
        </p:spPr>
      </p:cxnSp>
      <p:sp>
        <p:nvSpPr>
          <p:cNvPr id="117" name="TextBox 116"/>
          <p:cNvSpPr txBox="1"/>
          <p:nvPr/>
        </p:nvSpPr>
        <p:spPr>
          <a:xfrm>
            <a:off x="1580206" y="3216771"/>
            <a:ext cx="1236813" cy="4559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363" dirty="0" err="1"/>
              <a:t>Proxying</a:t>
            </a:r>
            <a:endParaRPr lang="en-US" sz="2363" dirty="0"/>
          </a:p>
        </p:txBody>
      </p:sp>
      <p:sp>
        <p:nvSpPr>
          <p:cNvPr id="78" name="Slide Number Placeholder 1"/>
          <p:cNvSpPr txBox="1">
            <a:spLocks/>
          </p:cNvSpPr>
          <p:nvPr/>
        </p:nvSpPr>
        <p:spPr>
          <a:xfrm>
            <a:off x="8359676" y="6355706"/>
            <a:ext cx="2468613" cy="365670"/>
          </a:xfrm>
          <a:prstGeom prst="rect">
            <a:avLst/>
          </a:prstGeom>
        </p:spPr>
        <p:txBody>
          <a:bodyPr vert="horz" lIns="77153" tIns="38576" rIns="77153" bIns="38576" rtlCol="0" anchor="ctr"/>
          <a:lstStyle>
            <a:defPPr>
              <a:defRPr lang="en-US"/>
            </a:defPPr>
            <a:lvl1pPr algn="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Vista Sans OT Reg" pitchFamily="-65" charset="0"/>
                <a:ea typeface="ヒラギノ角ゴ ProN W3" pitchFamily="-65" charset="-128"/>
                <a:cs typeface="ヒラギノ角ゴ ProN W3" pitchFamily="-65" charset="-128"/>
                <a:sym typeface="Vista Sans OT Reg" pitchFamily="-65" charset="0"/>
              </a:defRPr>
            </a:lvl1pPr>
            <a:lvl2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ern="1200">
                <a:solidFill>
                  <a:srgbClr val="000000"/>
                </a:solidFill>
                <a:latin typeface="Vista Sans OT Reg" pitchFamily="-65" charset="0"/>
                <a:ea typeface="ヒラギノ角ゴ ProN W3" pitchFamily="-65" charset="-128"/>
                <a:cs typeface="ヒラギノ角ゴ ProN W3" pitchFamily="-65" charset="-128"/>
                <a:sym typeface="Vista Sans OT Reg" pitchFamily="-65" charset="0"/>
              </a:defRPr>
            </a:lvl2pPr>
            <a:lvl3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ern="1200">
                <a:solidFill>
                  <a:srgbClr val="000000"/>
                </a:solidFill>
                <a:latin typeface="Vista Sans OT Reg" pitchFamily="-65" charset="0"/>
                <a:ea typeface="ヒラギノ角ゴ ProN W3" pitchFamily="-65" charset="-128"/>
                <a:cs typeface="ヒラギノ角ゴ ProN W3" pitchFamily="-65" charset="-128"/>
                <a:sym typeface="Vista Sans OT Reg" pitchFamily="-65" charset="0"/>
              </a:defRPr>
            </a:lvl3pPr>
            <a:lvl4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ern="1200">
                <a:solidFill>
                  <a:srgbClr val="000000"/>
                </a:solidFill>
                <a:latin typeface="Vista Sans OT Reg" pitchFamily="-65" charset="0"/>
                <a:ea typeface="ヒラギノ角ゴ ProN W3" pitchFamily="-65" charset="-128"/>
                <a:cs typeface="ヒラギノ角ゴ ProN W3" pitchFamily="-65" charset="-128"/>
                <a:sym typeface="Vista Sans OT Reg" pitchFamily="-65" charset="0"/>
              </a:defRPr>
            </a:lvl4pPr>
            <a:lvl5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ern="1200">
                <a:solidFill>
                  <a:srgbClr val="000000"/>
                </a:solidFill>
                <a:latin typeface="Vista Sans OT Reg" pitchFamily="-65" charset="0"/>
                <a:ea typeface="ヒラギノ角ゴ ProN W3" pitchFamily="-65" charset="-128"/>
                <a:cs typeface="ヒラギノ角ゴ ProN W3" pitchFamily="-65" charset="-128"/>
                <a:sym typeface="Vista Sans OT Reg" pitchFamily="-65" charset="0"/>
              </a:defRPr>
            </a:lvl5pPr>
            <a:lvl6pPr marL="2286000" algn="l" defTabSz="457200" rtl="0" eaLnBrk="1" latinLnBrk="0" hangingPunct="1">
              <a:defRPr kern="1200">
                <a:solidFill>
                  <a:srgbClr val="000000"/>
                </a:solidFill>
                <a:latin typeface="Vista Sans OT Reg" pitchFamily="-65" charset="0"/>
                <a:ea typeface="ヒラギノ角ゴ ProN W3" pitchFamily="-65" charset="-128"/>
                <a:cs typeface="ヒラギノ角ゴ ProN W3" pitchFamily="-65" charset="-128"/>
                <a:sym typeface="Vista Sans OT Reg" pitchFamily="-65" charset="0"/>
              </a:defRPr>
            </a:lvl6pPr>
            <a:lvl7pPr marL="2743200" algn="l" defTabSz="457200" rtl="0" eaLnBrk="1" latinLnBrk="0" hangingPunct="1">
              <a:defRPr kern="1200">
                <a:solidFill>
                  <a:srgbClr val="000000"/>
                </a:solidFill>
                <a:latin typeface="Vista Sans OT Reg" pitchFamily="-65" charset="0"/>
                <a:ea typeface="ヒラギノ角ゴ ProN W3" pitchFamily="-65" charset="-128"/>
                <a:cs typeface="ヒラギノ角ゴ ProN W3" pitchFamily="-65" charset="-128"/>
                <a:sym typeface="Vista Sans OT Reg" pitchFamily="-65" charset="0"/>
              </a:defRPr>
            </a:lvl7pPr>
            <a:lvl8pPr marL="3200400" algn="l" defTabSz="457200" rtl="0" eaLnBrk="1" latinLnBrk="0" hangingPunct="1">
              <a:defRPr kern="1200">
                <a:solidFill>
                  <a:srgbClr val="000000"/>
                </a:solidFill>
                <a:latin typeface="Vista Sans OT Reg" pitchFamily="-65" charset="0"/>
                <a:ea typeface="ヒラギノ角ゴ ProN W3" pitchFamily="-65" charset="-128"/>
                <a:cs typeface="ヒラギノ角ゴ ProN W3" pitchFamily="-65" charset="-128"/>
                <a:sym typeface="Vista Sans OT Reg" pitchFamily="-65" charset="0"/>
              </a:defRPr>
            </a:lvl8pPr>
            <a:lvl9pPr marL="3657600" algn="l" defTabSz="457200" rtl="0" eaLnBrk="1" latinLnBrk="0" hangingPunct="1">
              <a:defRPr kern="1200">
                <a:solidFill>
                  <a:srgbClr val="000000"/>
                </a:solidFill>
                <a:latin typeface="Vista Sans OT Reg" pitchFamily="-65" charset="0"/>
                <a:ea typeface="ヒラギノ角ゴ ProN W3" pitchFamily="-65" charset="-128"/>
                <a:cs typeface="ヒラギノ角ゴ ProN W3" pitchFamily="-65" charset="-128"/>
                <a:sym typeface="Vista Sans OT Reg" pitchFamily="-65" charset="0"/>
              </a:defRPr>
            </a:lvl9pPr>
          </a:lstStyle>
          <a:p>
            <a:r>
              <a:rPr lang="en-US" sz="1688" dirty="0"/>
              <a:t>13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2302669" y="1371601"/>
            <a:ext cx="1017138" cy="4559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63" dirty="0"/>
              <a:t>Router</a:t>
            </a:r>
          </a:p>
        </p:txBody>
      </p:sp>
      <p:sp>
        <p:nvSpPr>
          <p:cNvPr id="83" name="Parallelogram 82"/>
          <p:cNvSpPr/>
          <p:nvPr/>
        </p:nvSpPr>
        <p:spPr bwMode="auto">
          <a:xfrm>
            <a:off x="4001181" y="2170966"/>
            <a:ext cx="642938" cy="348351"/>
          </a:xfrm>
          <a:prstGeom prst="parallelogram">
            <a:avLst/>
          </a:prstGeom>
          <a:solidFill>
            <a:srgbClr val="F0C423"/>
          </a:solidFill>
          <a:ln w="25400" cap="flat" cmpd="sng" algn="ctr">
            <a:noFill/>
            <a:prstDash val="solid"/>
            <a:round/>
            <a:headEnd type="arrow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89" name="Parallelogram 88"/>
          <p:cNvSpPr/>
          <p:nvPr/>
        </p:nvSpPr>
        <p:spPr bwMode="auto">
          <a:xfrm>
            <a:off x="4001181" y="1757363"/>
            <a:ext cx="642938" cy="348351"/>
          </a:xfrm>
          <a:prstGeom prst="parallelogram">
            <a:avLst/>
          </a:prstGeom>
          <a:solidFill>
            <a:schemeClr val="accent1">
              <a:lumMod val="60000"/>
              <a:lumOff val="40000"/>
            </a:schemeClr>
          </a:solidFill>
          <a:ln w="25400" cap="flat" cmpd="sng" algn="ctr">
            <a:solidFill>
              <a:schemeClr val="accent1">
                <a:lumMod val="60000"/>
                <a:lumOff val="40000"/>
              </a:schemeClr>
            </a:solidFill>
            <a:prstDash val="solid"/>
            <a:round/>
            <a:headEnd type="arrow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115" name="Parallelogram 114"/>
          <p:cNvSpPr/>
          <p:nvPr/>
        </p:nvSpPr>
        <p:spPr bwMode="auto">
          <a:xfrm>
            <a:off x="4054906" y="4339129"/>
            <a:ext cx="642938" cy="348351"/>
          </a:xfrm>
          <a:prstGeom prst="parallelogram">
            <a:avLst/>
          </a:prstGeom>
          <a:solidFill>
            <a:srgbClr val="F0C423"/>
          </a:solidFill>
          <a:ln w="25400" cap="flat" cmpd="sng" algn="ctr">
            <a:noFill/>
            <a:prstDash val="solid"/>
            <a:round/>
            <a:headEnd type="arrow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118" name="Parallelogram 117"/>
          <p:cNvSpPr/>
          <p:nvPr/>
        </p:nvSpPr>
        <p:spPr bwMode="auto">
          <a:xfrm>
            <a:off x="4054906" y="3953367"/>
            <a:ext cx="642938" cy="348351"/>
          </a:xfrm>
          <a:prstGeom prst="parallelogram">
            <a:avLst/>
          </a:prstGeom>
          <a:solidFill>
            <a:schemeClr val="accent1">
              <a:lumMod val="60000"/>
              <a:lumOff val="40000"/>
            </a:schemeClr>
          </a:solidFill>
          <a:ln w="25400" cap="flat" cmpd="sng" algn="ctr">
            <a:solidFill>
              <a:schemeClr val="accent1">
                <a:lumMod val="60000"/>
                <a:lumOff val="40000"/>
              </a:schemeClr>
            </a:solidFill>
            <a:prstDash val="solid"/>
            <a:round/>
            <a:headEnd type="arrow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8225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7" grpId="0" animBg="1"/>
      <p:bldP spid="79" grpId="0" animBg="1"/>
      <p:bldP spid="80" grpId="0"/>
      <p:bldP spid="81" grpId="0" animBg="1"/>
      <p:bldP spid="84" grpId="0" animBg="1"/>
      <p:bldP spid="90" grpId="0" animBg="1"/>
      <p:bldP spid="91" grpId="0" animBg="1"/>
      <p:bldP spid="92" grpId="0" animBg="1"/>
      <p:bldP spid="93" grpId="0" animBg="1"/>
      <p:bldP spid="94" grpId="0" animBg="1"/>
      <p:bldP spid="95" grpId="0" animBg="1"/>
      <p:bldP spid="96" grpId="0" animBg="1"/>
      <p:bldP spid="97" grpId="0" animBg="1"/>
      <p:bldP spid="98" grpId="0" animBg="1"/>
      <p:bldP spid="99" grpId="0" animBg="1"/>
      <p:bldP spid="100" grpId="0" animBg="1"/>
      <p:bldP spid="101" grpId="0" animBg="1"/>
      <p:bldP spid="102" grpId="0" animBg="1"/>
      <p:bldP spid="103" grpId="0" animBg="1"/>
      <p:bldP spid="104" grpId="0" animBg="1"/>
      <p:bldP spid="105" grpId="0" animBg="1"/>
      <p:bldP spid="106" grpId="0" animBg="1"/>
      <p:bldP spid="107" grpId="0" animBg="1"/>
      <p:bldP spid="108" grpId="0" animBg="1"/>
      <p:bldP spid="109" grpId="0" animBg="1"/>
      <p:bldP spid="110" grpId="0" animBg="1"/>
      <p:bldP spid="114" grpId="0" animBg="1"/>
      <p:bldP spid="117" grpId="0"/>
      <p:bldP spid="115" grpId="0" animBg="1"/>
      <p:bldP spid="118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 datacenter XOR</a:t>
            </a:r>
          </a:p>
        </p:txBody>
      </p:sp>
      <p:sp>
        <p:nvSpPr>
          <p:cNvPr id="23" name="Rectangle 22"/>
          <p:cNvSpPr/>
          <p:nvPr/>
        </p:nvSpPr>
        <p:spPr bwMode="auto">
          <a:xfrm>
            <a:off x="2449103" y="1307306"/>
            <a:ext cx="6622256" cy="1600602"/>
          </a:xfrm>
          <a:prstGeom prst="rect">
            <a:avLst/>
          </a:prstGeom>
          <a:noFill/>
          <a:ln w="3810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32" name="Rectangle 31"/>
          <p:cNvSpPr/>
          <p:nvPr/>
        </p:nvSpPr>
        <p:spPr bwMode="auto">
          <a:xfrm>
            <a:off x="2577691" y="1425178"/>
            <a:ext cx="6365081" cy="1373729"/>
          </a:xfrm>
          <a:prstGeom prst="rect">
            <a:avLst/>
          </a:prstGeom>
          <a:noFill/>
          <a:ln w="5715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49" name="Rectangle 48"/>
          <p:cNvSpPr/>
          <p:nvPr/>
        </p:nvSpPr>
        <p:spPr bwMode="auto">
          <a:xfrm>
            <a:off x="4159316" y="3700218"/>
            <a:ext cx="565785" cy="290338"/>
          </a:xfrm>
          <a:prstGeom prst="rect">
            <a:avLst/>
          </a:prstGeom>
          <a:solidFill>
            <a:srgbClr val="FFC000"/>
          </a:solidFill>
          <a:ln w="25400" cap="flat" cmpd="sng" algn="ctr">
            <a:noFill/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50" name="Rectangle 49"/>
          <p:cNvSpPr/>
          <p:nvPr/>
        </p:nvSpPr>
        <p:spPr bwMode="auto">
          <a:xfrm>
            <a:off x="4866547" y="3700218"/>
            <a:ext cx="565785" cy="290338"/>
          </a:xfrm>
          <a:prstGeom prst="rect">
            <a:avLst/>
          </a:prstGeom>
          <a:solidFill>
            <a:srgbClr val="FFC000"/>
          </a:solidFill>
          <a:ln w="25400" cap="flat" cmpd="sng" algn="ctr">
            <a:noFill/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51" name="Rectangle 50"/>
          <p:cNvSpPr/>
          <p:nvPr/>
        </p:nvSpPr>
        <p:spPr bwMode="auto">
          <a:xfrm>
            <a:off x="5573779" y="3700218"/>
            <a:ext cx="565785" cy="290338"/>
          </a:xfrm>
          <a:prstGeom prst="rect">
            <a:avLst/>
          </a:prstGeom>
          <a:solidFill>
            <a:srgbClr val="FFC000"/>
          </a:solidFill>
          <a:ln w="25400" cap="flat" cmpd="sng" algn="ctr">
            <a:noFill/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52" name="Rectangle 51"/>
          <p:cNvSpPr/>
          <p:nvPr/>
        </p:nvSpPr>
        <p:spPr bwMode="auto">
          <a:xfrm>
            <a:off x="6281010" y="3700218"/>
            <a:ext cx="565785" cy="290338"/>
          </a:xfrm>
          <a:prstGeom prst="rect">
            <a:avLst/>
          </a:prstGeom>
          <a:solidFill>
            <a:srgbClr val="FFC000"/>
          </a:solidFill>
          <a:ln w="25400" cap="flat" cmpd="sng" algn="ctr">
            <a:noFill/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53" name="Rectangle 52"/>
          <p:cNvSpPr/>
          <p:nvPr/>
        </p:nvSpPr>
        <p:spPr bwMode="auto">
          <a:xfrm>
            <a:off x="6988241" y="3700218"/>
            <a:ext cx="565785" cy="290338"/>
          </a:xfrm>
          <a:prstGeom prst="rect">
            <a:avLst/>
          </a:prstGeom>
          <a:solidFill>
            <a:srgbClr val="FFC000"/>
          </a:solidFill>
          <a:ln w="25400" cap="flat" cmpd="sng" algn="ctr">
            <a:noFill/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55" name="Rectangle 54"/>
          <p:cNvSpPr/>
          <p:nvPr/>
        </p:nvSpPr>
        <p:spPr bwMode="auto">
          <a:xfrm>
            <a:off x="7548181" y="3701843"/>
            <a:ext cx="618573" cy="305801"/>
          </a:xfrm>
          <a:prstGeom prst="rect">
            <a:avLst/>
          </a:prstGeom>
          <a:solidFill>
            <a:srgbClr val="FFC000"/>
          </a:solidFill>
          <a:ln w="25400" cap="flat" cmpd="sng" algn="ctr">
            <a:noFill/>
            <a:prstDash val="solid"/>
            <a:round/>
            <a:headEnd type="arrow" w="med" len="med"/>
            <a:tailEnd type="none" w="med" len="med"/>
          </a:ln>
          <a:effectLst/>
          <a:scene3d>
            <a:camera prst="isometricLeftDown"/>
            <a:lightRig rig="threePt" dir="t"/>
          </a:scene3d>
          <a:sp3d>
            <a:bevelT w="139700" h="139700" prst="divot"/>
          </a:sp3d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57" name="Rectangle 56"/>
          <p:cNvSpPr/>
          <p:nvPr/>
        </p:nvSpPr>
        <p:spPr bwMode="auto">
          <a:xfrm>
            <a:off x="8143129" y="3678790"/>
            <a:ext cx="618573" cy="305801"/>
          </a:xfrm>
          <a:prstGeom prst="rect">
            <a:avLst/>
          </a:prstGeom>
          <a:solidFill>
            <a:srgbClr val="FFC000"/>
          </a:solidFill>
          <a:ln w="25400" cap="flat" cmpd="sng" algn="ctr">
            <a:noFill/>
            <a:prstDash val="solid"/>
            <a:round/>
            <a:headEnd type="arrow" w="med" len="med"/>
            <a:tailEnd type="none" w="med" len="med"/>
          </a:ln>
          <a:effectLst/>
          <a:scene3d>
            <a:camera prst="isometricLeftDown"/>
            <a:lightRig rig="threePt" dir="t"/>
          </a:scene3d>
          <a:sp3d>
            <a:bevelT w="139700" h="139700" prst="divot"/>
          </a:sp3d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58" name="Rectangle 57"/>
          <p:cNvSpPr/>
          <p:nvPr/>
        </p:nvSpPr>
        <p:spPr bwMode="auto">
          <a:xfrm>
            <a:off x="4159316" y="1601577"/>
            <a:ext cx="565785" cy="29033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59" name="Rectangle 58"/>
          <p:cNvSpPr/>
          <p:nvPr/>
        </p:nvSpPr>
        <p:spPr bwMode="auto">
          <a:xfrm>
            <a:off x="4866547" y="1601577"/>
            <a:ext cx="565785" cy="29033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62" name="Rectangle 61"/>
          <p:cNvSpPr/>
          <p:nvPr/>
        </p:nvSpPr>
        <p:spPr bwMode="auto">
          <a:xfrm>
            <a:off x="5594384" y="1601577"/>
            <a:ext cx="565785" cy="29033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63" name="Rectangle 62"/>
          <p:cNvSpPr/>
          <p:nvPr/>
        </p:nvSpPr>
        <p:spPr bwMode="auto">
          <a:xfrm>
            <a:off x="6301615" y="1601577"/>
            <a:ext cx="565785" cy="29033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65" name="Rectangle 64"/>
          <p:cNvSpPr/>
          <p:nvPr/>
        </p:nvSpPr>
        <p:spPr bwMode="auto">
          <a:xfrm>
            <a:off x="7008846" y="1601577"/>
            <a:ext cx="565785" cy="29033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67" name="Rectangle 66"/>
          <p:cNvSpPr/>
          <p:nvPr/>
        </p:nvSpPr>
        <p:spPr bwMode="auto">
          <a:xfrm>
            <a:off x="7564485" y="1607544"/>
            <a:ext cx="618573" cy="30580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arrow" w="med" len="med"/>
            <a:tailEnd type="none" w="med" len="med"/>
          </a:ln>
          <a:effectLst/>
          <a:scene3d>
            <a:camera prst="isometricLeftDown"/>
            <a:lightRig rig="threePt" dir="t"/>
          </a:scene3d>
          <a:sp3d>
            <a:bevelT w="139700" h="139700" prst="divot"/>
          </a:sp3d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68" name="Rectangle 67"/>
          <p:cNvSpPr/>
          <p:nvPr/>
        </p:nvSpPr>
        <p:spPr bwMode="auto">
          <a:xfrm>
            <a:off x="8143129" y="1644443"/>
            <a:ext cx="618573" cy="30580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arrow" w="med" len="med"/>
            <a:tailEnd type="none" w="med" len="med"/>
          </a:ln>
          <a:effectLst/>
          <a:scene3d>
            <a:camera prst="isometricLeftDown"/>
            <a:lightRig rig="threePt" dir="t"/>
          </a:scene3d>
          <a:sp3d>
            <a:bevelT w="139700" h="139700" prst="divot"/>
          </a:sp3d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9071359" y="1885951"/>
            <a:ext cx="1485535" cy="7155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25" dirty="0"/>
              <a:t>Cell in</a:t>
            </a:r>
          </a:p>
          <a:p>
            <a:r>
              <a:rPr lang="en-US" sz="2025" dirty="0"/>
              <a:t>Datacenter1</a:t>
            </a:r>
          </a:p>
        </p:txBody>
      </p:sp>
      <p:sp>
        <p:nvSpPr>
          <p:cNvPr id="82" name="Rectangle 81"/>
          <p:cNvSpPr/>
          <p:nvPr/>
        </p:nvSpPr>
        <p:spPr bwMode="auto">
          <a:xfrm>
            <a:off x="2449104" y="3087180"/>
            <a:ext cx="6622255" cy="1467478"/>
          </a:xfrm>
          <a:prstGeom prst="rect">
            <a:avLst/>
          </a:prstGeom>
          <a:noFill/>
          <a:ln w="3810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83" name="Rectangle 82"/>
          <p:cNvSpPr/>
          <p:nvPr/>
        </p:nvSpPr>
        <p:spPr bwMode="auto">
          <a:xfrm>
            <a:off x="2577691" y="3156476"/>
            <a:ext cx="6365080" cy="1316968"/>
          </a:xfrm>
          <a:prstGeom prst="rect">
            <a:avLst/>
          </a:prstGeom>
          <a:noFill/>
          <a:ln w="5715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9071359" y="3493294"/>
            <a:ext cx="1485535" cy="7155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25" dirty="0"/>
              <a:t>Cell in</a:t>
            </a:r>
          </a:p>
          <a:p>
            <a:r>
              <a:rPr lang="en-US" sz="2025" dirty="0"/>
              <a:t>Datacenter2</a:t>
            </a:r>
          </a:p>
        </p:txBody>
      </p:sp>
      <p:sp>
        <p:nvSpPr>
          <p:cNvPr id="135" name="Rectangle 134"/>
          <p:cNvSpPr/>
          <p:nvPr/>
        </p:nvSpPr>
        <p:spPr bwMode="auto">
          <a:xfrm>
            <a:off x="2431257" y="4779169"/>
            <a:ext cx="6622255" cy="1525047"/>
          </a:xfrm>
          <a:prstGeom prst="rect">
            <a:avLst/>
          </a:prstGeom>
          <a:noFill/>
          <a:ln w="3810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136" name="Rectangle 135"/>
          <p:cNvSpPr/>
          <p:nvPr/>
        </p:nvSpPr>
        <p:spPr bwMode="auto">
          <a:xfrm>
            <a:off x="2577691" y="4828973"/>
            <a:ext cx="6365080" cy="1364658"/>
          </a:xfrm>
          <a:prstGeom prst="rect">
            <a:avLst/>
          </a:prstGeom>
          <a:noFill/>
          <a:ln w="5715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155" name="TextBox 154"/>
          <p:cNvSpPr txBox="1"/>
          <p:nvPr/>
        </p:nvSpPr>
        <p:spPr>
          <a:xfrm>
            <a:off x="9071359" y="5100638"/>
            <a:ext cx="1485535" cy="7155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25" dirty="0"/>
              <a:t>Cell in</a:t>
            </a:r>
          </a:p>
          <a:p>
            <a:r>
              <a:rPr lang="en-US" sz="2025" dirty="0"/>
              <a:t>Datacenter3</a:t>
            </a:r>
          </a:p>
        </p:txBody>
      </p:sp>
      <p:sp>
        <p:nvSpPr>
          <p:cNvPr id="164" name="Rectangle 163"/>
          <p:cNvSpPr/>
          <p:nvPr/>
        </p:nvSpPr>
        <p:spPr bwMode="auto">
          <a:xfrm>
            <a:off x="6982185" y="5803527"/>
            <a:ext cx="288949" cy="29033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198" name="Rectangle 197"/>
          <p:cNvSpPr/>
          <p:nvPr/>
        </p:nvSpPr>
        <p:spPr bwMode="auto">
          <a:xfrm>
            <a:off x="4159316" y="3337509"/>
            <a:ext cx="565785" cy="290338"/>
          </a:xfrm>
          <a:prstGeom prst="rect">
            <a:avLst/>
          </a:prstGeom>
          <a:solidFill>
            <a:schemeClr val="accent2">
              <a:lumMod val="75000"/>
            </a:schemeClr>
          </a:solidFill>
          <a:ln w="25400" cap="flat" cmpd="sng" algn="ctr">
            <a:noFill/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199" name="Rectangle 198"/>
          <p:cNvSpPr/>
          <p:nvPr/>
        </p:nvSpPr>
        <p:spPr bwMode="auto">
          <a:xfrm>
            <a:off x="4866547" y="3337509"/>
            <a:ext cx="565785" cy="290338"/>
          </a:xfrm>
          <a:prstGeom prst="rect">
            <a:avLst/>
          </a:prstGeom>
          <a:solidFill>
            <a:schemeClr val="accent2">
              <a:lumMod val="75000"/>
            </a:schemeClr>
          </a:solidFill>
          <a:ln w="25400" cap="flat" cmpd="sng" algn="ctr">
            <a:noFill/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200" name="Rectangle 199"/>
          <p:cNvSpPr/>
          <p:nvPr/>
        </p:nvSpPr>
        <p:spPr bwMode="auto">
          <a:xfrm>
            <a:off x="5594384" y="3337509"/>
            <a:ext cx="565785" cy="290338"/>
          </a:xfrm>
          <a:prstGeom prst="rect">
            <a:avLst/>
          </a:prstGeom>
          <a:solidFill>
            <a:schemeClr val="accent2">
              <a:lumMod val="75000"/>
            </a:schemeClr>
          </a:solidFill>
          <a:ln w="25400" cap="flat" cmpd="sng" algn="ctr">
            <a:noFill/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201" name="Rectangle 200"/>
          <p:cNvSpPr/>
          <p:nvPr/>
        </p:nvSpPr>
        <p:spPr bwMode="auto">
          <a:xfrm>
            <a:off x="6301615" y="3337509"/>
            <a:ext cx="565785" cy="290338"/>
          </a:xfrm>
          <a:prstGeom prst="rect">
            <a:avLst/>
          </a:prstGeom>
          <a:solidFill>
            <a:schemeClr val="accent2">
              <a:lumMod val="75000"/>
            </a:schemeClr>
          </a:solidFill>
          <a:ln w="25400" cap="flat" cmpd="sng" algn="ctr">
            <a:noFill/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202" name="Rectangle 201"/>
          <p:cNvSpPr/>
          <p:nvPr/>
        </p:nvSpPr>
        <p:spPr bwMode="auto">
          <a:xfrm>
            <a:off x="7008846" y="3337509"/>
            <a:ext cx="565785" cy="290338"/>
          </a:xfrm>
          <a:prstGeom prst="rect">
            <a:avLst/>
          </a:prstGeom>
          <a:solidFill>
            <a:schemeClr val="accent2">
              <a:lumMod val="75000"/>
            </a:schemeClr>
          </a:solidFill>
          <a:ln w="25400" cap="flat" cmpd="sng" algn="ctr">
            <a:noFill/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203" name="Rectangle 202"/>
          <p:cNvSpPr/>
          <p:nvPr/>
        </p:nvSpPr>
        <p:spPr bwMode="auto">
          <a:xfrm>
            <a:off x="7564485" y="3343475"/>
            <a:ext cx="618573" cy="305801"/>
          </a:xfrm>
          <a:prstGeom prst="rect">
            <a:avLst/>
          </a:prstGeom>
          <a:solidFill>
            <a:schemeClr val="accent2">
              <a:lumMod val="75000"/>
            </a:schemeClr>
          </a:solidFill>
          <a:ln w="25400" cap="flat" cmpd="sng" algn="ctr">
            <a:noFill/>
            <a:prstDash val="solid"/>
            <a:round/>
            <a:headEnd type="arrow" w="med" len="med"/>
            <a:tailEnd type="none" w="med" len="med"/>
          </a:ln>
          <a:effectLst/>
          <a:scene3d>
            <a:camera prst="isometricLeftDown"/>
            <a:lightRig rig="threePt" dir="t"/>
          </a:scene3d>
          <a:sp3d>
            <a:bevelT w="139700" h="139700" prst="divot"/>
          </a:sp3d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204" name="Rectangle 203"/>
          <p:cNvSpPr/>
          <p:nvPr/>
        </p:nvSpPr>
        <p:spPr bwMode="auto">
          <a:xfrm>
            <a:off x="8143129" y="3380374"/>
            <a:ext cx="618573" cy="305801"/>
          </a:xfrm>
          <a:prstGeom prst="rect">
            <a:avLst/>
          </a:prstGeom>
          <a:solidFill>
            <a:schemeClr val="accent2">
              <a:lumMod val="75000"/>
            </a:schemeClr>
          </a:solidFill>
          <a:ln w="25400" cap="flat" cmpd="sng" algn="ctr">
            <a:noFill/>
            <a:prstDash val="solid"/>
            <a:round/>
            <a:headEnd type="arrow" w="med" len="med"/>
            <a:tailEnd type="none" w="med" len="med"/>
          </a:ln>
          <a:effectLst/>
          <a:scene3d>
            <a:camera prst="isometricLeftDown"/>
            <a:lightRig rig="threePt" dir="t"/>
          </a:scene3d>
          <a:sp3d>
            <a:bevelT w="139700" h="139700" prst="divot"/>
          </a:sp3d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205" name="Rectangle 204"/>
          <p:cNvSpPr/>
          <p:nvPr/>
        </p:nvSpPr>
        <p:spPr bwMode="auto">
          <a:xfrm>
            <a:off x="4159316" y="5417764"/>
            <a:ext cx="565785" cy="290338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206" name="Rectangle 205"/>
          <p:cNvSpPr/>
          <p:nvPr/>
        </p:nvSpPr>
        <p:spPr bwMode="auto">
          <a:xfrm>
            <a:off x="4866547" y="5417764"/>
            <a:ext cx="565785" cy="290338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207" name="Rectangle 206"/>
          <p:cNvSpPr/>
          <p:nvPr/>
        </p:nvSpPr>
        <p:spPr bwMode="auto">
          <a:xfrm>
            <a:off x="5594384" y="5417764"/>
            <a:ext cx="565785" cy="290338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208" name="Rectangle 207"/>
          <p:cNvSpPr/>
          <p:nvPr/>
        </p:nvSpPr>
        <p:spPr bwMode="auto">
          <a:xfrm>
            <a:off x="6301615" y="5417764"/>
            <a:ext cx="565785" cy="290338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209" name="Rectangle 208"/>
          <p:cNvSpPr/>
          <p:nvPr/>
        </p:nvSpPr>
        <p:spPr bwMode="auto">
          <a:xfrm>
            <a:off x="7008846" y="5417764"/>
            <a:ext cx="565785" cy="290338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210" name="Rectangle 209"/>
          <p:cNvSpPr/>
          <p:nvPr/>
        </p:nvSpPr>
        <p:spPr bwMode="auto">
          <a:xfrm>
            <a:off x="7564485" y="5363779"/>
            <a:ext cx="618573" cy="30580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arrow" w="med" len="med"/>
            <a:tailEnd type="none" w="med" len="med"/>
          </a:ln>
          <a:effectLst/>
          <a:scene3d>
            <a:camera prst="isometricLeftDown"/>
            <a:lightRig rig="threePt" dir="t"/>
          </a:scene3d>
          <a:sp3d>
            <a:bevelT w="139700" h="139700" prst="divot"/>
          </a:sp3d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211" name="Rectangle 210"/>
          <p:cNvSpPr/>
          <p:nvPr/>
        </p:nvSpPr>
        <p:spPr bwMode="auto">
          <a:xfrm>
            <a:off x="8143129" y="5400678"/>
            <a:ext cx="618573" cy="30580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arrow" w="med" len="med"/>
            <a:tailEnd type="none" w="med" len="med"/>
          </a:ln>
          <a:effectLst/>
          <a:scene3d>
            <a:camera prst="isometricLeftDown"/>
            <a:lightRig rig="threePt" dir="t"/>
          </a:scene3d>
          <a:sp3d>
            <a:bevelT w="139700" h="139700" prst="divot"/>
          </a:sp3d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271" name="Rectangle 270"/>
          <p:cNvSpPr/>
          <p:nvPr/>
        </p:nvSpPr>
        <p:spPr bwMode="auto">
          <a:xfrm>
            <a:off x="7252494" y="5803527"/>
            <a:ext cx="288949" cy="290338"/>
          </a:xfrm>
          <a:prstGeom prst="rect">
            <a:avLst/>
          </a:prstGeom>
          <a:solidFill>
            <a:srgbClr val="FFC000"/>
          </a:solidFill>
          <a:ln w="25400" cap="flat" cmpd="sng" algn="ctr">
            <a:noFill/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273" name="Rectangle 272"/>
          <p:cNvSpPr/>
          <p:nvPr/>
        </p:nvSpPr>
        <p:spPr bwMode="auto">
          <a:xfrm>
            <a:off x="7577560" y="5706403"/>
            <a:ext cx="330950" cy="30580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arrow" w="med" len="med"/>
            <a:tailEnd type="none" w="med" len="med"/>
          </a:ln>
          <a:effectLst/>
          <a:scene3d>
            <a:camera prst="isometricLeftDown"/>
            <a:lightRig rig="threePt" dir="t"/>
          </a:scene3d>
          <a:sp3d>
            <a:bevelT w="139700" h="139700" prst="divot"/>
          </a:sp3d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274" name="Rectangle 273"/>
          <p:cNvSpPr/>
          <p:nvPr/>
        </p:nvSpPr>
        <p:spPr bwMode="auto">
          <a:xfrm>
            <a:off x="7791046" y="5850734"/>
            <a:ext cx="330950" cy="305801"/>
          </a:xfrm>
          <a:prstGeom prst="rect">
            <a:avLst/>
          </a:prstGeom>
          <a:solidFill>
            <a:srgbClr val="FFC000"/>
          </a:solidFill>
          <a:ln w="25400" cap="flat" cmpd="sng" algn="ctr">
            <a:noFill/>
            <a:prstDash val="solid"/>
            <a:round/>
            <a:headEnd type="arrow" w="med" len="med"/>
            <a:tailEnd type="none" w="med" len="med"/>
          </a:ln>
          <a:effectLst/>
          <a:scene3d>
            <a:camera prst="isometricLeftDown"/>
            <a:lightRig rig="threePt" dir="t"/>
          </a:scene3d>
          <a:sp3d>
            <a:bevelT w="139700" h="139700" prst="divot"/>
          </a:sp3d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279" name="Rectangle 278"/>
          <p:cNvSpPr/>
          <p:nvPr/>
        </p:nvSpPr>
        <p:spPr bwMode="auto">
          <a:xfrm>
            <a:off x="4153260" y="5803527"/>
            <a:ext cx="288949" cy="29033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280" name="Rectangle 279"/>
          <p:cNvSpPr/>
          <p:nvPr/>
        </p:nvSpPr>
        <p:spPr bwMode="auto">
          <a:xfrm>
            <a:off x="4423569" y="5803527"/>
            <a:ext cx="288949" cy="290338"/>
          </a:xfrm>
          <a:prstGeom prst="rect">
            <a:avLst/>
          </a:prstGeom>
          <a:solidFill>
            <a:srgbClr val="FFC000"/>
          </a:solidFill>
          <a:ln w="25400" cap="flat" cmpd="sng" algn="ctr">
            <a:noFill/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281" name="Rectangle 280"/>
          <p:cNvSpPr/>
          <p:nvPr/>
        </p:nvSpPr>
        <p:spPr bwMode="auto">
          <a:xfrm>
            <a:off x="4860491" y="5803527"/>
            <a:ext cx="288949" cy="29033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282" name="Rectangle 281"/>
          <p:cNvSpPr/>
          <p:nvPr/>
        </p:nvSpPr>
        <p:spPr bwMode="auto">
          <a:xfrm>
            <a:off x="5130800" y="5803527"/>
            <a:ext cx="288949" cy="290338"/>
          </a:xfrm>
          <a:prstGeom prst="rect">
            <a:avLst/>
          </a:prstGeom>
          <a:solidFill>
            <a:srgbClr val="FFC000"/>
          </a:solidFill>
          <a:ln w="25400" cap="flat" cmpd="sng" algn="ctr">
            <a:noFill/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283" name="Rectangle 282"/>
          <p:cNvSpPr/>
          <p:nvPr/>
        </p:nvSpPr>
        <p:spPr bwMode="auto">
          <a:xfrm>
            <a:off x="5567722" y="5803527"/>
            <a:ext cx="288949" cy="29033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284" name="Rectangle 283"/>
          <p:cNvSpPr/>
          <p:nvPr/>
        </p:nvSpPr>
        <p:spPr bwMode="auto">
          <a:xfrm>
            <a:off x="5838031" y="5803527"/>
            <a:ext cx="288949" cy="290338"/>
          </a:xfrm>
          <a:prstGeom prst="rect">
            <a:avLst/>
          </a:prstGeom>
          <a:solidFill>
            <a:srgbClr val="FFC000"/>
          </a:solidFill>
          <a:ln w="25400" cap="flat" cmpd="sng" algn="ctr">
            <a:noFill/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285" name="Rectangle 284"/>
          <p:cNvSpPr/>
          <p:nvPr/>
        </p:nvSpPr>
        <p:spPr bwMode="auto">
          <a:xfrm>
            <a:off x="6274953" y="5803527"/>
            <a:ext cx="288949" cy="29033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286" name="Rectangle 285"/>
          <p:cNvSpPr/>
          <p:nvPr/>
        </p:nvSpPr>
        <p:spPr bwMode="auto">
          <a:xfrm>
            <a:off x="6545262" y="5803527"/>
            <a:ext cx="288949" cy="290338"/>
          </a:xfrm>
          <a:prstGeom prst="rect">
            <a:avLst/>
          </a:prstGeom>
          <a:solidFill>
            <a:srgbClr val="FFC000"/>
          </a:solidFill>
          <a:ln w="25400" cap="flat" cmpd="sng" algn="ctr">
            <a:noFill/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287" name="Rectangle 286"/>
          <p:cNvSpPr/>
          <p:nvPr/>
        </p:nvSpPr>
        <p:spPr bwMode="auto">
          <a:xfrm>
            <a:off x="8156203" y="5706403"/>
            <a:ext cx="330950" cy="30580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arrow" w="med" len="med"/>
            <a:tailEnd type="none" w="med" len="med"/>
          </a:ln>
          <a:effectLst/>
          <a:scene3d>
            <a:camera prst="isometricLeftDown"/>
            <a:lightRig rig="threePt" dir="t"/>
          </a:scene3d>
          <a:sp3d>
            <a:bevelT w="139700" h="139700" prst="divot"/>
          </a:sp3d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288" name="Rectangle 287"/>
          <p:cNvSpPr/>
          <p:nvPr/>
        </p:nvSpPr>
        <p:spPr bwMode="auto">
          <a:xfrm>
            <a:off x="8369690" y="5850734"/>
            <a:ext cx="330950" cy="305801"/>
          </a:xfrm>
          <a:prstGeom prst="rect">
            <a:avLst/>
          </a:prstGeom>
          <a:solidFill>
            <a:srgbClr val="FFC000"/>
          </a:solidFill>
          <a:ln w="25400" cap="flat" cmpd="sng" algn="ctr">
            <a:noFill/>
            <a:prstDash val="solid"/>
            <a:round/>
            <a:headEnd type="arrow" w="med" len="med"/>
            <a:tailEnd type="none" w="med" len="med"/>
          </a:ln>
          <a:effectLst/>
          <a:scene3d>
            <a:camera prst="isometricLeftDown"/>
            <a:lightRig rig="threePt" dir="t"/>
          </a:scene3d>
          <a:sp3d>
            <a:bevelT w="139700" h="139700" prst="divot"/>
          </a:sp3d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289" name="Rectangle 288"/>
          <p:cNvSpPr/>
          <p:nvPr/>
        </p:nvSpPr>
        <p:spPr bwMode="auto">
          <a:xfrm>
            <a:off x="4159316" y="1987340"/>
            <a:ext cx="565785" cy="290338"/>
          </a:xfrm>
          <a:prstGeom prst="rect">
            <a:avLst/>
          </a:prstGeom>
          <a:solidFill>
            <a:srgbClr val="00B0F0"/>
          </a:solidFill>
          <a:ln w="25400" cap="flat" cmpd="sng" algn="ctr">
            <a:noFill/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290" name="Rectangle 289"/>
          <p:cNvSpPr/>
          <p:nvPr/>
        </p:nvSpPr>
        <p:spPr bwMode="auto">
          <a:xfrm>
            <a:off x="4882852" y="1987340"/>
            <a:ext cx="565785" cy="290338"/>
          </a:xfrm>
          <a:prstGeom prst="rect">
            <a:avLst/>
          </a:prstGeom>
          <a:solidFill>
            <a:srgbClr val="00B0F0"/>
          </a:solidFill>
          <a:ln w="25400" cap="flat" cmpd="sng" algn="ctr">
            <a:noFill/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291" name="Rectangle 290"/>
          <p:cNvSpPr/>
          <p:nvPr/>
        </p:nvSpPr>
        <p:spPr bwMode="auto">
          <a:xfrm>
            <a:off x="5610689" y="1987340"/>
            <a:ext cx="565785" cy="290338"/>
          </a:xfrm>
          <a:prstGeom prst="rect">
            <a:avLst/>
          </a:prstGeom>
          <a:solidFill>
            <a:srgbClr val="00B0F0"/>
          </a:solidFill>
          <a:ln w="25400" cap="flat" cmpd="sng" algn="ctr">
            <a:noFill/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292" name="Rectangle 291"/>
          <p:cNvSpPr/>
          <p:nvPr/>
        </p:nvSpPr>
        <p:spPr bwMode="auto">
          <a:xfrm>
            <a:off x="6317920" y="1987340"/>
            <a:ext cx="565785" cy="290338"/>
          </a:xfrm>
          <a:prstGeom prst="rect">
            <a:avLst/>
          </a:prstGeom>
          <a:solidFill>
            <a:srgbClr val="00B0F0"/>
          </a:solidFill>
          <a:ln w="25400" cap="flat" cmpd="sng" algn="ctr">
            <a:noFill/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293" name="Rectangle 292"/>
          <p:cNvSpPr/>
          <p:nvPr/>
        </p:nvSpPr>
        <p:spPr bwMode="auto">
          <a:xfrm>
            <a:off x="7025151" y="1982998"/>
            <a:ext cx="565785" cy="290338"/>
          </a:xfrm>
          <a:prstGeom prst="rect">
            <a:avLst/>
          </a:prstGeom>
          <a:solidFill>
            <a:srgbClr val="00B0F0"/>
          </a:solidFill>
          <a:ln w="25400" cap="flat" cmpd="sng" algn="ctr">
            <a:noFill/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294" name="Rectangle 293"/>
          <p:cNvSpPr/>
          <p:nvPr/>
        </p:nvSpPr>
        <p:spPr bwMode="auto">
          <a:xfrm>
            <a:off x="7580790" y="2014462"/>
            <a:ext cx="618573" cy="305801"/>
          </a:xfrm>
          <a:prstGeom prst="rect">
            <a:avLst/>
          </a:prstGeom>
          <a:solidFill>
            <a:srgbClr val="00B0F0"/>
          </a:solidFill>
          <a:ln w="25400" cap="flat" cmpd="sng" algn="ctr">
            <a:noFill/>
            <a:prstDash val="solid"/>
            <a:round/>
            <a:headEnd type="arrow" w="med" len="med"/>
            <a:tailEnd type="none" w="med" len="med"/>
          </a:ln>
          <a:effectLst/>
          <a:scene3d>
            <a:camera prst="isometricLeftDown"/>
            <a:lightRig rig="threePt" dir="t"/>
          </a:scene3d>
          <a:sp3d>
            <a:bevelT w="139700" h="139700" prst="divot"/>
          </a:sp3d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295" name="Rectangle 294"/>
          <p:cNvSpPr/>
          <p:nvPr/>
        </p:nvSpPr>
        <p:spPr bwMode="auto">
          <a:xfrm>
            <a:off x="8143129" y="2030206"/>
            <a:ext cx="618573" cy="305801"/>
          </a:xfrm>
          <a:prstGeom prst="rect">
            <a:avLst/>
          </a:prstGeom>
          <a:solidFill>
            <a:srgbClr val="00B0F0"/>
          </a:solidFill>
          <a:ln w="25400" cap="flat" cmpd="sng" algn="ctr">
            <a:noFill/>
            <a:prstDash val="solid"/>
            <a:round/>
            <a:headEnd type="arrow" w="med" len="med"/>
            <a:tailEnd type="none" w="med" len="med"/>
          </a:ln>
          <a:effectLst/>
          <a:scene3d>
            <a:camera prst="isometricLeftDown"/>
            <a:lightRig rig="threePt" dir="t"/>
          </a:scene3d>
          <a:sp3d>
            <a:bevelT w="139700" h="139700" prst="divot"/>
          </a:sp3d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296" name="Rectangle 295"/>
          <p:cNvSpPr/>
          <p:nvPr/>
        </p:nvSpPr>
        <p:spPr bwMode="auto">
          <a:xfrm>
            <a:off x="7000824" y="4067595"/>
            <a:ext cx="288949" cy="290338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297" name="Rectangle 296"/>
          <p:cNvSpPr/>
          <p:nvPr/>
        </p:nvSpPr>
        <p:spPr bwMode="auto">
          <a:xfrm>
            <a:off x="7271133" y="4067595"/>
            <a:ext cx="288949" cy="290338"/>
          </a:xfrm>
          <a:prstGeom prst="rect">
            <a:avLst/>
          </a:prstGeom>
          <a:solidFill>
            <a:srgbClr val="00B0F0"/>
          </a:solidFill>
          <a:ln w="25400" cap="flat" cmpd="sng" algn="ctr">
            <a:noFill/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298" name="Rectangle 297"/>
          <p:cNvSpPr/>
          <p:nvPr/>
        </p:nvSpPr>
        <p:spPr bwMode="auto">
          <a:xfrm>
            <a:off x="7596199" y="3970472"/>
            <a:ext cx="330950" cy="30580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arrow" w="med" len="med"/>
            <a:tailEnd type="none" w="med" len="med"/>
          </a:ln>
          <a:effectLst/>
          <a:scene3d>
            <a:camera prst="isometricLeftDown"/>
            <a:lightRig rig="threePt" dir="t"/>
          </a:scene3d>
          <a:sp3d>
            <a:bevelT w="139700" h="139700" prst="divot"/>
          </a:sp3d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299" name="Rectangle 298"/>
          <p:cNvSpPr/>
          <p:nvPr/>
        </p:nvSpPr>
        <p:spPr bwMode="auto">
          <a:xfrm>
            <a:off x="7809685" y="4114803"/>
            <a:ext cx="330950" cy="305801"/>
          </a:xfrm>
          <a:prstGeom prst="rect">
            <a:avLst/>
          </a:prstGeom>
          <a:solidFill>
            <a:srgbClr val="00B0F0"/>
          </a:solidFill>
          <a:ln w="25400" cap="flat" cmpd="sng" algn="ctr">
            <a:noFill/>
            <a:prstDash val="solid"/>
            <a:round/>
            <a:headEnd type="arrow" w="med" len="med"/>
            <a:tailEnd type="none" w="med" len="med"/>
          </a:ln>
          <a:effectLst/>
          <a:scene3d>
            <a:camera prst="isometricLeftDown"/>
            <a:lightRig rig="threePt" dir="t"/>
          </a:scene3d>
          <a:sp3d>
            <a:bevelT w="139700" h="139700" prst="divot"/>
          </a:sp3d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300" name="Rectangle 299"/>
          <p:cNvSpPr/>
          <p:nvPr/>
        </p:nvSpPr>
        <p:spPr bwMode="auto">
          <a:xfrm>
            <a:off x="4171899" y="4067595"/>
            <a:ext cx="288949" cy="290338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301" name="Rectangle 300"/>
          <p:cNvSpPr/>
          <p:nvPr/>
        </p:nvSpPr>
        <p:spPr bwMode="auto">
          <a:xfrm>
            <a:off x="4442208" y="4067595"/>
            <a:ext cx="288949" cy="290338"/>
          </a:xfrm>
          <a:prstGeom prst="rect">
            <a:avLst/>
          </a:prstGeom>
          <a:solidFill>
            <a:srgbClr val="00B0F0"/>
          </a:solidFill>
          <a:ln w="25400" cap="flat" cmpd="sng" algn="ctr">
            <a:noFill/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302" name="Rectangle 301"/>
          <p:cNvSpPr/>
          <p:nvPr/>
        </p:nvSpPr>
        <p:spPr bwMode="auto">
          <a:xfrm>
            <a:off x="4879130" y="4067595"/>
            <a:ext cx="288949" cy="290338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303" name="Rectangle 302"/>
          <p:cNvSpPr/>
          <p:nvPr/>
        </p:nvSpPr>
        <p:spPr bwMode="auto">
          <a:xfrm>
            <a:off x="5149439" y="4067595"/>
            <a:ext cx="288949" cy="290338"/>
          </a:xfrm>
          <a:prstGeom prst="rect">
            <a:avLst/>
          </a:prstGeom>
          <a:solidFill>
            <a:srgbClr val="00B0F0"/>
          </a:solidFill>
          <a:ln w="25400" cap="flat" cmpd="sng" algn="ctr">
            <a:noFill/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304" name="Rectangle 303"/>
          <p:cNvSpPr/>
          <p:nvPr/>
        </p:nvSpPr>
        <p:spPr bwMode="auto">
          <a:xfrm>
            <a:off x="5586361" y="4067595"/>
            <a:ext cx="288949" cy="290338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305" name="Rectangle 304"/>
          <p:cNvSpPr/>
          <p:nvPr/>
        </p:nvSpPr>
        <p:spPr bwMode="auto">
          <a:xfrm>
            <a:off x="5856670" y="4067595"/>
            <a:ext cx="288949" cy="290338"/>
          </a:xfrm>
          <a:prstGeom prst="rect">
            <a:avLst/>
          </a:prstGeom>
          <a:solidFill>
            <a:srgbClr val="00B0F0"/>
          </a:solidFill>
          <a:ln w="25400" cap="flat" cmpd="sng" algn="ctr">
            <a:noFill/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306" name="Rectangle 305"/>
          <p:cNvSpPr/>
          <p:nvPr/>
        </p:nvSpPr>
        <p:spPr bwMode="auto">
          <a:xfrm>
            <a:off x="6293593" y="4067595"/>
            <a:ext cx="288949" cy="290338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307" name="Rectangle 306"/>
          <p:cNvSpPr/>
          <p:nvPr/>
        </p:nvSpPr>
        <p:spPr bwMode="auto">
          <a:xfrm>
            <a:off x="6563902" y="4067595"/>
            <a:ext cx="288949" cy="290338"/>
          </a:xfrm>
          <a:prstGeom prst="rect">
            <a:avLst/>
          </a:prstGeom>
          <a:solidFill>
            <a:srgbClr val="00B0F0"/>
          </a:solidFill>
          <a:ln w="25400" cap="flat" cmpd="sng" algn="ctr">
            <a:noFill/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308" name="Rectangle 307"/>
          <p:cNvSpPr/>
          <p:nvPr/>
        </p:nvSpPr>
        <p:spPr bwMode="auto">
          <a:xfrm>
            <a:off x="8174843" y="3970472"/>
            <a:ext cx="330950" cy="30580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arrow" w="med" len="med"/>
            <a:tailEnd type="none" w="med" len="med"/>
          </a:ln>
          <a:effectLst/>
          <a:scene3d>
            <a:camera prst="isometricLeftDown"/>
            <a:lightRig rig="threePt" dir="t"/>
          </a:scene3d>
          <a:sp3d>
            <a:bevelT w="139700" h="139700" prst="divot"/>
          </a:sp3d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309" name="Rectangle 308"/>
          <p:cNvSpPr/>
          <p:nvPr/>
        </p:nvSpPr>
        <p:spPr bwMode="auto">
          <a:xfrm>
            <a:off x="8388329" y="4114803"/>
            <a:ext cx="330950" cy="305801"/>
          </a:xfrm>
          <a:prstGeom prst="rect">
            <a:avLst/>
          </a:prstGeom>
          <a:solidFill>
            <a:srgbClr val="00B0F0"/>
          </a:solidFill>
          <a:ln w="25400" cap="flat" cmpd="sng" algn="ctr">
            <a:noFill/>
            <a:prstDash val="solid"/>
            <a:round/>
            <a:headEnd type="arrow" w="med" len="med"/>
            <a:tailEnd type="none" w="med" len="med"/>
          </a:ln>
          <a:effectLst/>
          <a:scene3d>
            <a:camera prst="isometricLeftDown"/>
            <a:lightRig rig="threePt" dir="t"/>
          </a:scene3d>
          <a:sp3d>
            <a:bevelT w="139700" h="139700" prst="divot"/>
          </a:sp3d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cxnSp>
        <p:nvCxnSpPr>
          <p:cNvPr id="4" name="Straight Connector 3"/>
          <p:cNvCxnSpPr/>
          <p:nvPr/>
        </p:nvCxnSpPr>
        <p:spPr bwMode="auto">
          <a:xfrm>
            <a:off x="2063340" y="2978944"/>
            <a:ext cx="8422481" cy="0"/>
          </a:xfrm>
          <a:prstGeom prst="line">
            <a:avLst/>
          </a:prstGeom>
          <a:solidFill>
            <a:srgbClr val="F0C423"/>
          </a:solidFill>
          <a:ln w="76200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10" name="Straight Connector 309"/>
          <p:cNvCxnSpPr/>
          <p:nvPr/>
        </p:nvCxnSpPr>
        <p:spPr bwMode="auto">
          <a:xfrm>
            <a:off x="1999046" y="4650581"/>
            <a:ext cx="8422481" cy="0"/>
          </a:xfrm>
          <a:prstGeom prst="line">
            <a:avLst/>
          </a:prstGeom>
          <a:solidFill>
            <a:srgbClr val="F0C423"/>
          </a:solidFill>
          <a:ln w="76200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11" name="Rectangle 310"/>
          <p:cNvSpPr/>
          <p:nvPr/>
        </p:nvSpPr>
        <p:spPr bwMode="auto">
          <a:xfrm>
            <a:off x="4159316" y="5036344"/>
            <a:ext cx="565785" cy="290338"/>
          </a:xfrm>
          <a:prstGeom prst="rect">
            <a:avLst/>
          </a:prstGeom>
          <a:solidFill>
            <a:srgbClr val="FF6600"/>
          </a:solidFill>
          <a:ln w="25400" cap="flat" cmpd="sng" algn="ctr">
            <a:noFill/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312" name="Rectangle 311"/>
          <p:cNvSpPr/>
          <p:nvPr/>
        </p:nvSpPr>
        <p:spPr bwMode="auto">
          <a:xfrm>
            <a:off x="4866547" y="5036344"/>
            <a:ext cx="565785" cy="290338"/>
          </a:xfrm>
          <a:prstGeom prst="rect">
            <a:avLst/>
          </a:prstGeom>
          <a:solidFill>
            <a:srgbClr val="FF6600"/>
          </a:solidFill>
          <a:ln w="25400" cap="flat" cmpd="sng" algn="ctr">
            <a:noFill/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313" name="Rectangle 312"/>
          <p:cNvSpPr/>
          <p:nvPr/>
        </p:nvSpPr>
        <p:spPr bwMode="auto">
          <a:xfrm>
            <a:off x="5594384" y="5036344"/>
            <a:ext cx="565785" cy="290338"/>
          </a:xfrm>
          <a:prstGeom prst="rect">
            <a:avLst/>
          </a:prstGeom>
          <a:solidFill>
            <a:srgbClr val="FF6600"/>
          </a:solidFill>
          <a:ln w="25400" cap="flat" cmpd="sng" algn="ctr">
            <a:noFill/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314" name="Rectangle 313"/>
          <p:cNvSpPr/>
          <p:nvPr/>
        </p:nvSpPr>
        <p:spPr bwMode="auto">
          <a:xfrm>
            <a:off x="6301615" y="5036344"/>
            <a:ext cx="565785" cy="290338"/>
          </a:xfrm>
          <a:prstGeom prst="rect">
            <a:avLst/>
          </a:prstGeom>
          <a:solidFill>
            <a:srgbClr val="FF6600"/>
          </a:solidFill>
          <a:ln w="25400" cap="flat" cmpd="sng" algn="ctr">
            <a:noFill/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315" name="Rectangle 314"/>
          <p:cNvSpPr/>
          <p:nvPr/>
        </p:nvSpPr>
        <p:spPr bwMode="auto">
          <a:xfrm>
            <a:off x="7008846" y="5036344"/>
            <a:ext cx="565785" cy="290338"/>
          </a:xfrm>
          <a:prstGeom prst="rect">
            <a:avLst/>
          </a:prstGeom>
          <a:solidFill>
            <a:srgbClr val="FF6600"/>
          </a:solidFill>
          <a:ln w="25400" cap="flat" cmpd="sng" algn="ctr">
            <a:noFill/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316" name="Rectangle 315"/>
          <p:cNvSpPr/>
          <p:nvPr/>
        </p:nvSpPr>
        <p:spPr bwMode="auto">
          <a:xfrm>
            <a:off x="7564485" y="5046652"/>
            <a:ext cx="618573" cy="305801"/>
          </a:xfrm>
          <a:prstGeom prst="rect">
            <a:avLst/>
          </a:prstGeom>
          <a:solidFill>
            <a:srgbClr val="FF6600"/>
          </a:solidFill>
          <a:ln w="25400" cap="flat" cmpd="sng" algn="ctr">
            <a:noFill/>
            <a:prstDash val="solid"/>
            <a:round/>
            <a:headEnd type="arrow" w="med" len="med"/>
            <a:tailEnd type="none" w="med" len="med"/>
          </a:ln>
          <a:effectLst/>
          <a:scene3d>
            <a:camera prst="isometricLeftDown"/>
            <a:lightRig rig="threePt" dir="t"/>
          </a:scene3d>
          <a:sp3d>
            <a:bevelT w="139700" h="139700" prst="divot"/>
          </a:sp3d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317" name="Rectangle 316"/>
          <p:cNvSpPr/>
          <p:nvPr/>
        </p:nvSpPr>
        <p:spPr bwMode="auto">
          <a:xfrm>
            <a:off x="8143129" y="5083551"/>
            <a:ext cx="618573" cy="305801"/>
          </a:xfrm>
          <a:prstGeom prst="rect">
            <a:avLst/>
          </a:prstGeom>
          <a:solidFill>
            <a:srgbClr val="FF6600"/>
          </a:solidFill>
          <a:ln w="25400" cap="flat" cmpd="sng" algn="ctr">
            <a:noFill/>
            <a:prstDash val="solid"/>
            <a:round/>
            <a:headEnd type="arrow" w="med" len="med"/>
            <a:tailEnd type="none" w="med" len="med"/>
          </a:ln>
          <a:effectLst/>
          <a:scene3d>
            <a:camera prst="isometricLeftDown"/>
            <a:lightRig rig="threePt" dir="t"/>
          </a:scene3d>
          <a:sp3d>
            <a:bevelT w="139700" h="139700" prst="divot"/>
          </a:sp3d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318" name="Rectangle 317"/>
          <p:cNvSpPr/>
          <p:nvPr/>
        </p:nvSpPr>
        <p:spPr bwMode="auto">
          <a:xfrm>
            <a:off x="6996112" y="2335773"/>
            <a:ext cx="288949" cy="290338"/>
          </a:xfrm>
          <a:prstGeom prst="rect">
            <a:avLst/>
          </a:prstGeom>
          <a:solidFill>
            <a:srgbClr val="FF6600"/>
          </a:solidFill>
          <a:ln w="25400" cap="flat" cmpd="sng" algn="ctr">
            <a:noFill/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319" name="Rectangle 318"/>
          <p:cNvSpPr/>
          <p:nvPr/>
        </p:nvSpPr>
        <p:spPr bwMode="auto">
          <a:xfrm>
            <a:off x="7266421" y="2335773"/>
            <a:ext cx="288949" cy="290338"/>
          </a:xfrm>
          <a:prstGeom prst="rect">
            <a:avLst/>
          </a:prstGeom>
          <a:solidFill>
            <a:schemeClr val="accent2">
              <a:lumMod val="75000"/>
            </a:schemeClr>
          </a:solidFill>
          <a:ln w="25400" cap="flat" cmpd="sng" algn="ctr">
            <a:noFill/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320" name="Rectangle 319"/>
          <p:cNvSpPr/>
          <p:nvPr/>
        </p:nvSpPr>
        <p:spPr bwMode="auto">
          <a:xfrm>
            <a:off x="7641853" y="2298835"/>
            <a:ext cx="330950" cy="305801"/>
          </a:xfrm>
          <a:prstGeom prst="rect">
            <a:avLst/>
          </a:prstGeom>
          <a:solidFill>
            <a:srgbClr val="FF6600"/>
          </a:solidFill>
          <a:ln w="25400" cap="flat" cmpd="sng" algn="ctr">
            <a:noFill/>
            <a:prstDash val="solid"/>
            <a:round/>
            <a:headEnd type="arrow" w="med" len="med"/>
            <a:tailEnd type="none" w="med" len="med"/>
          </a:ln>
          <a:effectLst/>
          <a:scene3d>
            <a:camera prst="isometricLeftDown"/>
            <a:lightRig rig="threePt" dir="t"/>
          </a:scene3d>
          <a:sp3d>
            <a:bevelT w="139700" h="139700" prst="divot"/>
          </a:sp3d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321" name="Rectangle 320"/>
          <p:cNvSpPr/>
          <p:nvPr/>
        </p:nvSpPr>
        <p:spPr bwMode="auto">
          <a:xfrm>
            <a:off x="7855340" y="2443166"/>
            <a:ext cx="330950" cy="305801"/>
          </a:xfrm>
          <a:prstGeom prst="rect">
            <a:avLst/>
          </a:prstGeom>
          <a:solidFill>
            <a:schemeClr val="accent2">
              <a:lumMod val="75000"/>
            </a:schemeClr>
          </a:solidFill>
          <a:ln w="25400" cap="flat" cmpd="sng" algn="ctr">
            <a:noFill/>
            <a:prstDash val="solid"/>
            <a:round/>
            <a:headEnd type="arrow" w="med" len="med"/>
            <a:tailEnd type="none" w="med" len="med"/>
          </a:ln>
          <a:effectLst/>
          <a:scene3d>
            <a:camera prst="isometricLeftDown"/>
            <a:lightRig rig="threePt" dir="t"/>
          </a:scene3d>
          <a:sp3d>
            <a:bevelT w="139700" h="139700" prst="divot"/>
          </a:sp3d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322" name="Rectangle 321"/>
          <p:cNvSpPr/>
          <p:nvPr/>
        </p:nvSpPr>
        <p:spPr bwMode="auto">
          <a:xfrm>
            <a:off x="4167187" y="2335773"/>
            <a:ext cx="288949" cy="290338"/>
          </a:xfrm>
          <a:prstGeom prst="rect">
            <a:avLst/>
          </a:prstGeom>
          <a:solidFill>
            <a:srgbClr val="FF6600"/>
          </a:solidFill>
          <a:ln w="25400" cap="flat" cmpd="sng" algn="ctr">
            <a:noFill/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323" name="Rectangle 322"/>
          <p:cNvSpPr/>
          <p:nvPr/>
        </p:nvSpPr>
        <p:spPr bwMode="auto">
          <a:xfrm>
            <a:off x="4437496" y="2335773"/>
            <a:ext cx="288949" cy="290338"/>
          </a:xfrm>
          <a:prstGeom prst="rect">
            <a:avLst/>
          </a:prstGeom>
          <a:solidFill>
            <a:schemeClr val="accent2">
              <a:lumMod val="75000"/>
            </a:schemeClr>
          </a:solidFill>
          <a:ln w="25400" cap="flat" cmpd="sng" algn="ctr">
            <a:noFill/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324" name="Rectangle 323"/>
          <p:cNvSpPr/>
          <p:nvPr/>
        </p:nvSpPr>
        <p:spPr bwMode="auto">
          <a:xfrm>
            <a:off x="4874419" y="2335773"/>
            <a:ext cx="288949" cy="290338"/>
          </a:xfrm>
          <a:prstGeom prst="rect">
            <a:avLst/>
          </a:prstGeom>
          <a:solidFill>
            <a:srgbClr val="FF6600"/>
          </a:solidFill>
          <a:ln w="25400" cap="flat" cmpd="sng" algn="ctr">
            <a:noFill/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325" name="Rectangle 324"/>
          <p:cNvSpPr/>
          <p:nvPr/>
        </p:nvSpPr>
        <p:spPr bwMode="auto">
          <a:xfrm>
            <a:off x="5144728" y="2335773"/>
            <a:ext cx="288949" cy="290338"/>
          </a:xfrm>
          <a:prstGeom prst="rect">
            <a:avLst/>
          </a:prstGeom>
          <a:solidFill>
            <a:schemeClr val="accent2">
              <a:lumMod val="75000"/>
            </a:schemeClr>
          </a:solidFill>
          <a:ln w="25400" cap="flat" cmpd="sng" algn="ctr">
            <a:noFill/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326" name="Rectangle 325"/>
          <p:cNvSpPr/>
          <p:nvPr/>
        </p:nvSpPr>
        <p:spPr bwMode="auto">
          <a:xfrm>
            <a:off x="5581650" y="2335773"/>
            <a:ext cx="288949" cy="290338"/>
          </a:xfrm>
          <a:prstGeom prst="rect">
            <a:avLst/>
          </a:prstGeom>
          <a:solidFill>
            <a:srgbClr val="FF6600"/>
          </a:solidFill>
          <a:ln w="25400" cap="flat" cmpd="sng" algn="ctr">
            <a:noFill/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327" name="Rectangle 326"/>
          <p:cNvSpPr/>
          <p:nvPr/>
        </p:nvSpPr>
        <p:spPr bwMode="auto">
          <a:xfrm>
            <a:off x="5851959" y="2335773"/>
            <a:ext cx="288949" cy="290338"/>
          </a:xfrm>
          <a:prstGeom prst="rect">
            <a:avLst/>
          </a:prstGeom>
          <a:solidFill>
            <a:schemeClr val="accent2">
              <a:lumMod val="75000"/>
            </a:schemeClr>
          </a:solidFill>
          <a:ln w="25400" cap="flat" cmpd="sng" algn="ctr">
            <a:noFill/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328" name="Rectangle 327"/>
          <p:cNvSpPr/>
          <p:nvPr/>
        </p:nvSpPr>
        <p:spPr bwMode="auto">
          <a:xfrm>
            <a:off x="6288881" y="2335773"/>
            <a:ext cx="288949" cy="290338"/>
          </a:xfrm>
          <a:prstGeom prst="rect">
            <a:avLst/>
          </a:prstGeom>
          <a:solidFill>
            <a:srgbClr val="FF6600"/>
          </a:solidFill>
          <a:ln w="25400" cap="flat" cmpd="sng" algn="ctr">
            <a:noFill/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329" name="Rectangle 328"/>
          <p:cNvSpPr/>
          <p:nvPr/>
        </p:nvSpPr>
        <p:spPr bwMode="auto">
          <a:xfrm>
            <a:off x="6559190" y="2335773"/>
            <a:ext cx="288949" cy="290338"/>
          </a:xfrm>
          <a:prstGeom prst="rect">
            <a:avLst/>
          </a:prstGeom>
          <a:solidFill>
            <a:schemeClr val="accent2">
              <a:lumMod val="75000"/>
            </a:schemeClr>
          </a:solidFill>
          <a:ln w="25400" cap="flat" cmpd="sng" algn="ctr">
            <a:noFill/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330" name="Rectangle 329"/>
          <p:cNvSpPr/>
          <p:nvPr/>
        </p:nvSpPr>
        <p:spPr bwMode="auto">
          <a:xfrm>
            <a:off x="8220497" y="2298835"/>
            <a:ext cx="330950" cy="305801"/>
          </a:xfrm>
          <a:prstGeom prst="rect">
            <a:avLst/>
          </a:prstGeom>
          <a:solidFill>
            <a:srgbClr val="FF6600"/>
          </a:solidFill>
          <a:ln w="25400" cap="flat" cmpd="sng" algn="ctr">
            <a:noFill/>
            <a:prstDash val="solid"/>
            <a:round/>
            <a:headEnd type="arrow" w="med" len="med"/>
            <a:tailEnd type="none" w="med" len="med"/>
          </a:ln>
          <a:effectLst/>
          <a:scene3d>
            <a:camera prst="isometricLeftDown"/>
            <a:lightRig rig="threePt" dir="t"/>
          </a:scene3d>
          <a:sp3d>
            <a:bevelT w="139700" h="139700" prst="divot"/>
          </a:sp3d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331" name="Rectangle 330"/>
          <p:cNvSpPr/>
          <p:nvPr/>
        </p:nvSpPr>
        <p:spPr bwMode="auto">
          <a:xfrm>
            <a:off x="8433984" y="2443166"/>
            <a:ext cx="330950" cy="305801"/>
          </a:xfrm>
          <a:prstGeom prst="rect">
            <a:avLst/>
          </a:prstGeom>
          <a:solidFill>
            <a:schemeClr val="accent2">
              <a:lumMod val="75000"/>
            </a:schemeClr>
          </a:solidFill>
          <a:ln w="25400" cap="flat" cmpd="sng" algn="ctr">
            <a:noFill/>
            <a:prstDash val="solid"/>
            <a:round/>
            <a:headEnd type="arrow" w="med" len="med"/>
            <a:tailEnd type="none" w="med" len="med"/>
          </a:ln>
          <a:effectLst/>
          <a:scene3d>
            <a:camera prst="isometricLeftDown"/>
            <a:lightRig rig="threePt" dir="t"/>
          </a:scene3d>
          <a:sp3d>
            <a:bevelT w="139700" h="139700" prst="divot"/>
          </a:sp3d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cxnSp>
        <p:nvCxnSpPr>
          <p:cNvPr id="7" name="Straight Arrow Connector 6"/>
          <p:cNvCxnSpPr/>
          <p:nvPr/>
        </p:nvCxnSpPr>
        <p:spPr bwMode="auto">
          <a:xfrm>
            <a:off x="2191927" y="1321034"/>
            <a:ext cx="0" cy="952302"/>
          </a:xfrm>
          <a:prstGeom prst="straightConnector1">
            <a:avLst/>
          </a:prstGeom>
          <a:solidFill>
            <a:srgbClr val="F0C423"/>
          </a:solidFill>
          <a:ln w="57150" cap="flat" cmpd="sng" algn="ctr">
            <a:solidFill>
              <a:schemeClr val="tx2">
                <a:lumMod val="75000"/>
              </a:schemeClr>
            </a:solidFill>
            <a:prstDash val="solid"/>
            <a:round/>
            <a:headEnd type="triangle"/>
            <a:tailEnd type="triangle"/>
          </a:ln>
          <a:effectLst/>
        </p:spPr>
      </p:cxnSp>
      <p:cxnSp>
        <p:nvCxnSpPr>
          <p:cNvPr id="332" name="Straight Arrow Connector 331"/>
          <p:cNvCxnSpPr/>
          <p:nvPr/>
        </p:nvCxnSpPr>
        <p:spPr bwMode="auto">
          <a:xfrm>
            <a:off x="2191927" y="2225220"/>
            <a:ext cx="0" cy="656600"/>
          </a:xfrm>
          <a:prstGeom prst="straightConnector1">
            <a:avLst/>
          </a:prstGeom>
          <a:solidFill>
            <a:srgbClr val="F0C423"/>
          </a:solidFill>
          <a:ln w="57150" cap="flat" cmpd="sng" algn="ctr">
            <a:solidFill>
              <a:schemeClr val="tx2">
                <a:lumMod val="75000"/>
              </a:schemeClr>
            </a:solidFill>
            <a:prstDash val="solid"/>
            <a:round/>
            <a:headEnd type="triangle"/>
            <a:tailEnd type="triangle"/>
          </a:ln>
          <a:effectLst/>
        </p:spPr>
      </p:cxnSp>
      <p:sp>
        <p:nvSpPr>
          <p:cNvPr id="333" name="TextBox 332"/>
          <p:cNvSpPr txBox="1"/>
          <p:nvPr/>
        </p:nvSpPr>
        <p:spPr>
          <a:xfrm>
            <a:off x="1332799" y="2207419"/>
            <a:ext cx="857927" cy="5598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38" dirty="0"/>
              <a:t>33%</a:t>
            </a:r>
          </a:p>
        </p:txBody>
      </p:sp>
      <p:sp>
        <p:nvSpPr>
          <p:cNvPr id="334" name="TextBox 333"/>
          <p:cNvSpPr txBox="1"/>
          <p:nvPr/>
        </p:nvSpPr>
        <p:spPr>
          <a:xfrm>
            <a:off x="1356109" y="1435894"/>
            <a:ext cx="857927" cy="5598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38" dirty="0"/>
              <a:t>67%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213211" y="522340"/>
            <a:ext cx="3773790" cy="7155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50" b="1" dirty="0"/>
              <a:t>(1.5 * 1.4 = 2.1X)</a:t>
            </a:r>
          </a:p>
        </p:txBody>
      </p:sp>
      <p:sp>
        <p:nvSpPr>
          <p:cNvPr id="116" name="Slide Number Placeholder 1"/>
          <p:cNvSpPr txBox="1">
            <a:spLocks/>
          </p:cNvSpPr>
          <p:nvPr/>
        </p:nvSpPr>
        <p:spPr>
          <a:xfrm>
            <a:off x="8359676" y="6355706"/>
            <a:ext cx="2468613" cy="365670"/>
          </a:xfrm>
          <a:prstGeom prst="rect">
            <a:avLst/>
          </a:prstGeom>
        </p:spPr>
        <p:txBody>
          <a:bodyPr vert="horz" lIns="77153" tIns="38576" rIns="77153" bIns="38576" rtlCol="0" anchor="ctr"/>
          <a:lstStyle>
            <a:defPPr>
              <a:defRPr lang="en-US"/>
            </a:defPPr>
            <a:lvl1pPr algn="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Vista Sans OT Reg" pitchFamily="-65" charset="0"/>
                <a:ea typeface="ヒラギノ角ゴ ProN W3" pitchFamily="-65" charset="-128"/>
                <a:cs typeface="ヒラギノ角ゴ ProN W3" pitchFamily="-65" charset="-128"/>
                <a:sym typeface="Vista Sans OT Reg" pitchFamily="-65" charset="0"/>
              </a:defRPr>
            </a:lvl1pPr>
            <a:lvl2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ern="1200">
                <a:solidFill>
                  <a:srgbClr val="000000"/>
                </a:solidFill>
                <a:latin typeface="Vista Sans OT Reg" pitchFamily="-65" charset="0"/>
                <a:ea typeface="ヒラギノ角ゴ ProN W3" pitchFamily="-65" charset="-128"/>
                <a:cs typeface="ヒラギノ角ゴ ProN W3" pitchFamily="-65" charset="-128"/>
                <a:sym typeface="Vista Sans OT Reg" pitchFamily="-65" charset="0"/>
              </a:defRPr>
            </a:lvl2pPr>
            <a:lvl3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ern="1200">
                <a:solidFill>
                  <a:srgbClr val="000000"/>
                </a:solidFill>
                <a:latin typeface="Vista Sans OT Reg" pitchFamily="-65" charset="0"/>
                <a:ea typeface="ヒラギノ角ゴ ProN W3" pitchFamily="-65" charset="-128"/>
                <a:cs typeface="ヒラギノ角ゴ ProN W3" pitchFamily="-65" charset="-128"/>
                <a:sym typeface="Vista Sans OT Reg" pitchFamily="-65" charset="0"/>
              </a:defRPr>
            </a:lvl3pPr>
            <a:lvl4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ern="1200">
                <a:solidFill>
                  <a:srgbClr val="000000"/>
                </a:solidFill>
                <a:latin typeface="Vista Sans OT Reg" pitchFamily="-65" charset="0"/>
                <a:ea typeface="ヒラギノ角ゴ ProN W3" pitchFamily="-65" charset="-128"/>
                <a:cs typeface="ヒラギノ角ゴ ProN W3" pitchFamily="-65" charset="-128"/>
                <a:sym typeface="Vista Sans OT Reg" pitchFamily="-65" charset="0"/>
              </a:defRPr>
            </a:lvl4pPr>
            <a:lvl5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ern="1200">
                <a:solidFill>
                  <a:srgbClr val="000000"/>
                </a:solidFill>
                <a:latin typeface="Vista Sans OT Reg" pitchFamily="-65" charset="0"/>
                <a:ea typeface="ヒラギノ角ゴ ProN W3" pitchFamily="-65" charset="-128"/>
                <a:cs typeface="ヒラギノ角ゴ ProN W3" pitchFamily="-65" charset="-128"/>
                <a:sym typeface="Vista Sans OT Reg" pitchFamily="-65" charset="0"/>
              </a:defRPr>
            </a:lvl5pPr>
            <a:lvl6pPr marL="2286000" algn="l" defTabSz="457200" rtl="0" eaLnBrk="1" latinLnBrk="0" hangingPunct="1">
              <a:defRPr kern="1200">
                <a:solidFill>
                  <a:srgbClr val="000000"/>
                </a:solidFill>
                <a:latin typeface="Vista Sans OT Reg" pitchFamily="-65" charset="0"/>
                <a:ea typeface="ヒラギノ角ゴ ProN W3" pitchFamily="-65" charset="-128"/>
                <a:cs typeface="ヒラギノ角ゴ ProN W3" pitchFamily="-65" charset="-128"/>
                <a:sym typeface="Vista Sans OT Reg" pitchFamily="-65" charset="0"/>
              </a:defRPr>
            </a:lvl6pPr>
            <a:lvl7pPr marL="2743200" algn="l" defTabSz="457200" rtl="0" eaLnBrk="1" latinLnBrk="0" hangingPunct="1">
              <a:defRPr kern="1200">
                <a:solidFill>
                  <a:srgbClr val="000000"/>
                </a:solidFill>
                <a:latin typeface="Vista Sans OT Reg" pitchFamily="-65" charset="0"/>
                <a:ea typeface="ヒラギノ角ゴ ProN W3" pitchFamily="-65" charset="-128"/>
                <a:cs typeface="ヒラギノ角ゴ ProN W3" pitchFamily="-65" charset="-128"/>
                <a:sym typeface="Vista Sans OT Reg" pitchFamily="-65" charset="0"/>
              </a:defRPr>
            </a:lvl7pPr>
            <a:lvl8pPr marL="3200400" algn="l" defTabSz="457200" rtl="0" eaLnBrk="1" latinLnBrk="0" hangingPunct="1">
              <a:defRPr kern="1200">
                <a:solidFill>
                  <a:srgbClr val="000000"/>
                </a:solidFill>
                <a:latin typeface="Vista Sans OT Reg" pitchFamily="-65" charset="0"/>
                <a:ea typeface="ヒラギノ角ゴ ProN W3" pitchFamily="-65" charset="-128"/>
                <a:cs typeface="ヒラギノ角ゴ ProN W3" pitchFamily="-65" charset="-128"/>
                <a:sym typeface="Vista Sans OT Reg" pitchFamily="-65" charset="0"/>
              </a:defRPr>
            </a:lvl8pPr>
            <a:lvl9pPr marL="3657600" algn="l" defTabSz="457200" rtl="0" eaLnBrk="1" latinLnBrk="0" hangingPunct="1">
              <a:defRPr kern="1200">
                <a:solidFill>
                  <a:srgbClr val="000000"/>
                </a:solidFill>
                <a:latin typeface="Vista Sans OT Reg" pitchFamily="-65" charset="0"/>
                <a:ea typeface="ヒラギノ角ゴ ProN W3" pitchFamily="-65" charset="-128"/>
                <a:cs typeface="ヒラギノ角ゴ ProN W3" pitchFamily="-65" charset="-128"/>
                <a:sym typeface="Vista Sans OT Reg" pitchFamily="-65" charset="0"/>
              </a:defRPr>
            </a:lvl9pPr>
          </a:lstStyle>
          <a:p>
            <a:r>
              <a:rPr lang="en-US" sz="1688" dirty="0"/>
              <a:t>14</a:t>
            </a:r>
          </a:p>
        </p:txBody>
      </p:sp>
      <p:sp>
        <p:nvSpPr>
          <p:cNvPr id="122" name="Parallelogram 121"/>
          <p:cNvSpPr/>
          <p:nvPr/>
        </p:nvSpPr>
        <p:spPr bwMode="auto">
          <a:xfrm>
            <a:off x="2843500" y="1709953"/>
            <a:ext cx="529622" cy="250550"/>
          </a:xfrm>
          <a:prstGeom prst="parallelogram">
            <a:avLst/>
          </a:prstGeom>
          <a:solidFill>
            <a:schemeClr val="accent1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arrow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 dirty="0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128" name="Parallelogram 127"/>
          <p:cNvSpPr/>
          <p:nvPr/>
        </p:nvSpPr>
        <p:spPr bwMode="auto">
          <a:xfrm>
            <a:off x="2752725" y="3750469"/>
            <a:ext cx="531353" cy="269265"/>
          </a:xfrm>
          <a:prstGeom prst="parallelogram">
            <a:avLst/>
          </a:prstGeom>
          <a:solidFill>
            <a:srgbClr val="FFC000"/>
          </a:solidFill>
          <a:ln w="25400" cap="flat" cmpd="sng" algn="ctr">
            <a:noFill/>
            <a:prstDash val="solid"/>
            <a:round/>
            <a:headEnd type="arrow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129" name="Parallelogram 128"/>
          <p:cNvSpPr/>
          <p:nvPr/>
        </p:nvSpPr>
        <p:spPr bwMode="auto">
          <a:xfrm>
            <a:off x="2770571" y="2014539"/>
            <a:ext cx="522784" cy="250433"/>
          </a:xfrm>
          <a:prstGeom prst="parallelogram">
            <a:avLst/>
          </a:prstGeom>
          <a:solidFill>
            <a:srgbClr val="00B0F0"/>
          </a:solidFill>
          <a:ln w="25400" cap="flat" cmpd="sng" algn="ctr">
            <a:noFill/>
            <a:prstDash val="solid"/>
            <a:round/>
            <a:headEnd type="arrow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130" name="Parallelogram 129"/>
          <p:cNvSpPr/>
          <p:nvPr/>
        </p:nvSpPr>
        <p:spPr bwMode="auto">
          <a:xfrm>
            <a:off x="2799173" y="3431776"/>
            <a:ext cx="531353" cy="269265"/>
          </a:xfrm>
          <a:prstGeom prst="parallelogram">
            <a:avLst/>
          </a:prstGeom>
          <a:solidFill>
            <a:schemeClr val="accent2">
              <a:lumMod val="75000"/>
            </a:schemeClr>
          </a:solidFill>
          <a:ln w="25400" cap="flat" cmpd="sng" algn="ctr">
            <a:noFill/>
            <a:prstDash val="solid"/>
            <a:round/>
            <a:headEnd type="arrow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131" name="Parallelogram 130"/>
          <p:cNvSpPr/>
          <p:nvPr/>
        </p:nvSpPr>
        <p:spPr bwMode="auto">
          <a:xfrm>
            <a:off x="2799173" y="5163366"/>
            <a:ext cx="531353" cy="269265"/>
          </a:xfrm>
          <a:prstGeom prst="parallelogram">
            <a:avLst/>
          </a:prstGeom>
          <a:solidFill>
            <a:srgbClr val="FF6600"/>
          </a:solidFill>
          <a:ln w="25400" cap="flat" cmpd="sng" algn="ctr">
            <a:noFill/>
            <a:prstDash val="solid"/>
            <a:round/>
            <a:headEnd type="arrow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132" name="Parallelogram 131"/>
          <p:cNvSpPr/>
          <p:nvPr/>
        </p:nvSpPr>
        <p:spPr bwMode="auto">
          <a:xfrm>
            <a:off x="2752725" y="5486400"/>
            <a:ext cx="531353" cy="269265"/>
          </a:xfrm>
          <a:prstGeom prst="parallelogram">
            <a:avLst/>
          </a:prstGeom>
          <a:solidFill>
            <a:schemeClr val="accent5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arrow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133" name="Parallelogram 132"/>
          <p:cNvSpPr/>
          <p:nvPr/>
        </p:nvSpPr>
        <p:spPr bwMode="auto">
          <a:xfrm>
            <a:off x="2688431" y="2336007"/>
            <a:ext cx="534956" cy="265870"/>
          </a:xfrm>
          <a:prstGeom prst="parallelogram">
            <a:avLst/>
          </a:prstGeom>
          <a:solidFill>
            <a:srgbClr val="FF6600"/>
          </a:solidFill>
          <a:ln w="25400" cap="flat" cmpd="sng" algn="ctr">
            <a:noFill/>
            <a:prstDash val="solid"/>
            <a:round/>
            <a:headEnd type="arrow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141" name="Parallelogram 140"/>
          <p:cNvSpPr/>
          <p:nvPr/>
        </p:nvSpPr>
        <p:spPr bwMode="auto">
          <a:xfrm>
            <a:off x="3182175" y="2340349"/>
            <a:ext cx="534956" cy="265870"/>
          </a:xfrm>
          <a:prstGeom prst="parallelogram">
            <a:avLst/>
          </a:prstGeom>
          <a:solidFill>
            <a:schemeClr val="accent2">
              <a:lumMod val="75000"/>
            </a:schemeClr>
          </a:solidFill>
          <a:ln w="25400" cap="flat" cmpd="sng" algn="ctr">
            <a:noFill/>
            <a:prstDash val="solid"/>
            <a:round/>
            <a:headEnd type="arrow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142" name="Parallelogram 141"/>
          <p:cNvSpPr/>
          <p:nvPr/>
        </p:nvSpPr>
        <p:spPr bwMode="auto">
          <a:xfrm>
            <a:off x="2688431" y="4071938"/>
            <a:ext cx="534956" cy="265870"/>
          </a:xfrm>
          <a:prstGeom prst="parallelogram">
            <a:avLst/>
          </a:prstGeom>
          <a:solidFill>
            <a:schemeClr val="accent5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arrow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143" name="Parallelogram 142"/>
          <p:cNvSpPr/>
          <p:nvPr/>
        </p:nvSpPr>
        <p:spPr bwMode="auto">
          <a:xfrm>
            <a:off x="3182175" y="4076280"/>
            <a:ext cx="534956" cy="265870"/>
          </a:xfrm>
          <a:prstGeom prst="parallelogram">
            <a:avLst/>
          </a:prstGeom>
          <a:solidFill>
            <a:srgbClr val="00B0F0"/>
          </a:solidFill>
          <a:ln w="25400" cap="flat" cmpd="sng" algn="ctr">
            <a:noFill/>
            <a:prstDash val="solid"/>
            <a:round/>
            <a:headEnd type="arrow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144" name="Parallelogram 143"/>
          <p:cNvSpPr/>
          <p:nvPr/>
        </p:nvSpPr>
        <p:spPr bwMode="auto">
          <a:xfrm>
            <a:off x="2706277" y="5807869"/>
            <a:ext cx="534956" cy="265870"/>
          </a:xfrm>
          <a:prstGeom prst="parallelogram">
            <a:avLst/>
          </a:prstGeom>
          <a:solidFill>
            <a:schemeClr val="accent1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arrow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145" name="Parallelogram 144"/>
          <p:cNvSpPr/>
          <p:nvPr/>
        </p:nvSpPr>
        <p:spPr bwMode="auto">
          <a:xfrm>
            <a:off x="3200021" y="5812211"/>
            <a:ext cx="534956" cy="265870"/>
          </a:xfrm>
          <a:prstGeom prst="parallelogram">
            <a:avLst/>
          </a:prstGeom>
          <a:solidFill>
            <a:srgbClr val="FFC000"/>
          </a:solidFill>
          <a:ln w="25400" cap="flat" cmpd="sng" algn="ctr">
            <a:noFill/>
            <a:prstDash val="solid"/>
            <a:round/>
            <a:headEnd type="arrow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738420" y="1430093"/>
            <a:ext cx="761042" cy="4039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25" dirty="0"/>
              <a:t>Index</a:t>
            </a:r>
          </a:p>
        </p:txBody>
      </p:sp>
      <p:sp>
        <p:nvSpPr>
          <p:cNvPr id="146" name="TextBox 145"/>
          <p:cNvSpPr txBox="1"/>
          <p:nvPr/>
        </p:nvSpPr>
        <p:spPr>
          <a:xfrm>
            <a:off x="2706278" y="3138630"/>
            <a:ext cx="761042" cy="4039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25" dirty="0"/>
              <a:t>Index</a:t>
            </a:r>
          </a:p>
        </p:txBody>
      </p:sp>
      <p:sp>
        <p:nvSpPr>
          <p:cNvPr id="147" name="TextBox 146"/>
          <p:cNvSpPr txBox="1"/>
          <p:nvPr/>
        </p:nvSpPr>
        <p:spPr>
          <a:xfrm>
            <a:off x="2738420" y="4837662"/>
            <a:ext cx="761042" cy="4039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25" dirty="0"/>
              <a:t>Index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952500" y="5357812"/>
            <a:ext cx="2886863" cy="847348"/>
          </a:xfrm>
          <a:prstGeom prst="rect">
            <a:avLst/>
          </a:prstGeom>
          <a:noFill/>
          <a:ln w="57150" cap="flat" cmpd="sng" algn="ctr">
            <a:solidFill>
              <a:srgbClr val="C00000"/>
            </a:solidFill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25" dirty="0">
                <a:solidFill>
                  <a:srgbClr val="000000"/>
                </a:solidFill>
                <a:latin typeface="Vista Sans OT Reg" pitchFamily="-65" charset="0"/>
                <a:ea typeface="ヒラギノ角ゴ ProN W3" pitchFamily="-65" charset="-128"/>
                <a:cs typeface="ヒラギノ角ゴ ProN W3" pitchFamily="-65" charset="-128"/>
                <a:sym typeface="Vista Sans OT Reg" pitchFamily="-65" charset="0"/>
              </a:rPr>
              <a:t>Cross –DC</a:t>
            </a:r>
          </a:p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25" dirty="0">
                <a:solidFill>
                  <a:srgbClr val="000000"/>
                </a:solidFill>
                <a:latin typeface="Vista Sans OT Reg" pitchFamily="-65" charset="0"/>
                <a:ea typeface="ヒラギノ角ゴ ProN W3" pitchFamily="-65" charset="-128"/>
                <a:cs typeface="ヒラギノ角ゴ ProN W3" pitchFamily="-65" charset="-128"/>
                <a:sym typeface="Vista Sans OT Reg" pitchFamily="-65" charset="0"/>
              </a:rPr>
              <a:t>index copy</a:t>
            </a:r>
          </a:p>
        </p:txBody>
      </p:sp>
    </p:spTree>
    <p:extLst>
      <p:ext uri="{BB962C8B-B14F-4D97-AF65-F5344CB8AC3E}">
        <p14:creationId xmlns:p14="http://schemas.microsoft.com/office/powerpoint/2010/main" val="2104771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9" fill="hold">
                      <p:stCondLst>
                        <p:cond delay="indefinite"/>
                      </p:stCondLst>
                      <p:childTnLst>
                        <p:par>
                          <p:cTn id="220" fill="hold">
                            <p:stCondLst>
                              <p:cond delay="0"/>
                            </p:stCondLst>
                            <p:childTnLst>
                              <p:par>
                                <p:cTn id="2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9" fill="hold">
                      <p:stCondLst>
                        <p:cond delay="indefinite"/>
                      </p:stCondLst>
                      <p:childTnLst>
                        <p:par>
                          <p:cTn id="230" fill="hold">
                            <p:stCondLst>
                              <p:cond delay="0"/>
                            </p:stCondLst>
                            <p:childTnLst>
                              <p:par>
                                <p:cTn id="2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50" grpId="0" animBg="1"/>
      <p:bldP spid="51" grpId="0" animBg="1"/>
      <p:bldP spid="52" grpId="0" animBg="1"/>
      <p:bldP spid="53" grpId="0" animBg="1"/>
      <p:bldP spid="55" grpId="0" animBg="1"/>
      <p:bldP spid="57" grpId="0" animBg="1"/>
      <p:bldP spid="82" grpId="0" animBg="1"/>
      <p:bldP spid="83" grpId="0" animBg="1"/>
      <p:bldP spid="134" grpId="0"/>
      <p:bldP spid="135" grpId="0" animBg="1"/>
      <p:bldP spid="136" grpId="0" animBg="1"/>
      <p:bldP spid="155" grpId="0"/>
      <p:bldP spid="164" grpId="0" animBg="1"/>
      <p:bldP spid="198" grpId="0" animBg="1"/>
      <p:bldP spid="199" grpId="0" animBg="1"/>
      <p:bldP spid="200" grpId="0" animBg="1"/>
      <p:bldP spid="201" grpId="0" animBg="1"/>
      <p:bldP spid="202" grpId="0" animBg="1"/>
      <p:bldP spid="203" grpId="0" animBg="1"/>
      <p:bldP spid="204" grpId="0" animBg="1"/>
      <p:bldP spid="205" grpId="0" animBg="1"/>
      <p:bldP spid="206" grpId="0" animBg="1"/>
      <p:bldP spid="207" grpId="0" animBg="1"/>
      <p:bldP spid="208" grpId="0" animBg="1"/>
      <p:bldP spid="209" grpId="0" animBg="1"/>
      <p:bldP spid="210" grpId="0" animBg="1"/>
      <p:bldP spid="211" grpId="0" animBg="1"/>
      <p:bldP spid="271" grpId="0" animBg="1"/>
      <p:bldP spid="273" grpId="0" animBg="1"/>
      <p:bldP spid="274" grpId="0" animBg="1"/>
      <p:bldP spid="279" grpId="0" animBg="1"/>
      <p:bldP spid="280" grpId="0" animBg="1"/>
      <p:bldP spid="281" grpId="0" animBg="1"/>
      <p:bldP spid="282" grpId="0" animBg="1"/>
      <p:bldP spid="283" grpId="0" animBg="1"/>
      <p:bldP spid="284" grpId="0" animBg="1"/>
      <p:bldP spid="285" grpId="0" animBg="1"/>
      <p:bldP spid="286" grpId="0" animBg="1"/>
      <p:bldP spid="287" grpId="0" animBg="1"/>
      <p:bldP spid="288" grpId="0" animBg="1"/>
      <p:bldP spid="289" grpId="0" animBg="1"/>
      <p:bldP spid="290" grpId="0" animBg="1"/>
      <p:bldP spid="291" grpId="0" animBg="1"/>
      <p:bldP spid="292" grpId="0" animBg="1"/>
      <p:bldP spid="293" grpId="0" animBg="1"/>
      <p:bldP spid="294" grpId="0" animBg="1"/>
      <p:bldP spid="295" grpId="0" animBg="1"/>
      <p:bldP spid="296" grpId="0" animBg="1"/>
      <p:bldP spid="297" grpId="0" animBg="1"/>
      <p:bldP spid="298" grpId="0" animBg="1"/>
      <p:bldP spid="299" grpId="0" animBg="1"/>
      <p:bldP spid="300" grpId="0" animBg="1"/>
      <p:bldP spid="301" grpId="0" animBg="1"/>
      <p:bldP spid="302" grpId="0" animBg="1"/>
      <p:bldP spid="303" grpId="0" animBg="1"/>
      <p:bldP spid="304" grpId="0" animBg="1"/>
      <p:bldP spid="305" grpId="0" animBg="1"/>
      <p:bldP spid="306" grpId="0" animBg="1"/>
      <p:bldP spid="307" grpId="0" animBg="1"/>
      <p:bldP spid="308" grpId="0" animBg="1"/>
      <p:bldP spid="309" grpId="0" animBg="1"/>
      <p:bldP spid="311" grpId="0" animBg="1"/>
      <p:bldP spid="312" grpId="0" animBg="1"/>
      <p:bldP spid="313" grpId="0" animBg="1"/>
      <p:bldP spid="314" grpId="0" animBg="1"/>
      <p:bldP spid="315" grpId="0" animBg="1"/>
      <p:bldP spid="316" grpId="0" animBg="1"/>
      <p:bldP spid="317" grpId="0" animBg="1"/>
      <p:bldP spid="318" grpId="0" animBg="1"/>
      <p:bldP spid="319" grpId="0" animBg="1"/>
      <p:bldP spid="320" grpId="0" animBg="1"/>
      <p:bldP spid="321" grpId="0" animBg="1"/>
      <p:bldP spid="322" grpId="0" animBg="1"/>
      <p:bldP spid="323" grpId="0" animBg="1"/>
      <p:bldP spid="324" grpId="0" animBg="1"/>
      <p:bldP spid="325" grpId="0" animBg="1"/>
      <p:bldP spid="326" grpId="0" animBg="1"/>
      <p:bldP spid="327" grpId="0" animBg="1"/>
      <p:bldP spid="328" grpId="0" animBg="1"/>
      <p:bldP spid="329" grpId="0" animBg="1"/>
      <p:bldP spid="330" grpId="0" animBg="1"/>
      <p:bldP spid="331" grpId="0" animBg="1"/>
      <p:bldP spid="333" grpId="0"/>
      <p:bldP spid="334" grpId="0"/>
      <p:bldP spid="14" grpId="0"/>
      <p:bldP spid="128" grpId="0" animBg="1"/>
      <p:bldP spid="129" grpId="0" animBg="1"/>
      <p:bldP spid="130" grpId="0" animBg="1"/>
      <p:bldP spid="131" grpId="0" animBg="1"/>
      <p:bldP spid="132" grpId="0" animBg="1"/>
      <p:bldP spid="133" grpId="0" animBg="1"/>
      <p:bldP spid="141" grpId="0" animBg="1"/>
      <p:bldP spid="142" grpId="0" animBg="1"/>
      <p:bldP spid="143" grpId="0" animBg="1"/>
      <p:bldP spid="144" grpId="0" animBg="1"/>
      <p:bldP spid="145" grpId="0" animBg="1"/>
      <p:bldP spid="146" grpId="0"/>
      <p:bldP spid="147" grpId="0"/>
      <p:bldP spid="5" grpId="0" animBg="1"/>
      <p:bldP spid="5" grpId="1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Reads with datacenter failures (2.1X)</a:t>
            </a:r>
          </a:p>
        </p:txBody>
      </p:sp>
      <p:sp>
        <p:nvSpPr>
          <p:cNvPr id="23" name="Rectangle 22"/>
          <p:cNvSpPr/>
          <p:nvPr/>
        </p:nvSpPr>
        <p:spPr bwMode="auto">
          <a:xfrm>
            <a:off x="4702143" y="1307306"/>
            <a:ext cx="4608545" cy="1117498"/>
          </a:xfrm>
          <a:prstGeom prst="rect">
            <a:avLst/>
          </a:prstGeom>
          <a:noFill/>
          <a:ln w="3810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32" name="Rectangle 31"/>
          <p:cNvSpPr/>
          <p:nvPr/>
        </p:nvSpPr>
        <p:spPr bwMode="auto">
          <a:xfrm>
            <a:off x="4793001" y="1425178"/>
            <a:ext cx="4405404" cy="908497"/>
          </a:xfrm>
          <a:prstGeom prst="rect">
            <a:avLst/>
          </a:prstGeom>
          <a:noFill/>
          <a:ln w="5715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58" name="Rectangle 57"/>
          <p:cNvSpPr/>
          <p:nvPr/>
        </p:nvSpPr>
        <p:spPr bwMode="auto">
          <a:xfrm>
            <a:off x="4912995" y="1885950"/>
            <a:ext cx="565785" cy="26394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59" name="Rectangle 58"/>
          <p:cNvSpPr/>
          <p:nvPr/>
        </p:nvSpPr>
        <p:spPr bwMode="auto">
          <a:xfrm>
            <a:off x="5555933" y="1885950"/>
            <a:ext cx="565785" cy="26394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62" name="Rectangle 61"/>
          <p:cNvSpPr/>
          <p:nvPr/>
        </p:nvSpPr>
        <p:spPr bwMode="auto">
          <a:xfrm>
            <a:off x="6198870" y="1885950"/>
            <a:ext cx="565785" cy="26394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63" name="Rectangle 62"/>
          <p:cNvSpPr/>
          <p:nvPr/>
        </p:nvSpPr>
        <p:spPr bwMode="auto">
          <a:xfrm>
            <a:off x="6841808" y="1885950"/>
            <a:ext cx="565785" cy="26394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65" name="Rectangle 64"/>
          <p:cNvSpPr/>
          <p:nvPr/>
        </p:nvSpPr>
        <p:spPr bwMode="auto">
          <a:xfrm>
            <a:off x="7484745" y="1885950"/>
            <a:ext cx="565785" cy="26394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67" name="Rectangle 66"/>
          <p:cNvSpPr/>
          <p:nvPr/>
        </p:nvSpPr>
        <p:spPr bwMode="auto">
          <a:xfrm>
            <a:off x="7948706" y="1892620"/>
            <a:ext cx="618573" cy="27800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arrow" w="med" len="med"/>
            <a:tailEnd type="none" w="med" len="med"/>
          </a:ln>
          <a:effectLst/>
          <a:scene3d>
            <a:camera prst="isometricLeftDown"/>
            <a:lightRig rig="threePt" dir="t"/>
          </a:scene3d>
          <a:sp3d>
            <a:bevelT w="139700" h="139700" prst="divot"/>
          </a:sp3d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68" name="Rectangle 67"/>
          <p:cNvSpPr/>
          <p:nvPr/>
        </p:nvSpPr>
        <p:spPr bwMode="auto">
          <a:xfrm>
            <a:off x="8446752" y="1929518"/>
            <a:ext cx="618573" cy="27800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arrow" w="med" len="med"/>
            <a:tailEnd type="none" w="med" len="med"/>
          </a:ln>
          <a:effectLst/>
          <a:scene3d>
            <a:camera prst="isometricLeftDown"/>
            <a:lightRig rig="threePt" dir="t"/>
          </a:scene3d>
          <a:sp3d>
            <a:bevelT w="139700" h="139700" prst="divot"/>
          </a:sp3d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135" name="Rectangle 134"/>
          <p:cNvSpPr/>
          <p:nvPr/>
        </p:nvSpPr>
        <p:spPr bwMode="auto">
          <a:xfrm>
            <a:off x="4702143" y="4972050"/>
            <a:ext cx="4608545" cy="1162844"/>
          </a:xfrm>
          <a:prstGeom prst="rect">
            <a:avLst/>
          </a:prstGeom>
          <a:noFill/>
          <a:ln w="3810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136" name="Rectangle 135"/>
          <p:cNvSpPr/>
          <p:nvPr/>
        </p:nvSpPr>
        <p:spPr bwMode="auto">
          <a:xfrm>
            <a:off x="4781191" y="5089922"/>
            <a:ext cx="4417214" cy="916899"/>
          </a:xfrm>
          <a:prstGeom prst="rect">
            <a:avLst/>
          </a:prstGeom>
          <a:noFill/>
          <a:ln w="5715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164" name="Rectangle 163"/>
          <p:cNvSpPr/>
          <p:nvPr/>
        </p:nvSpPr>
        <p:spPr bwMode="auto">
          <a:xfrm>
            <a:off x="7478689" y="5610645"/>
            <a:ext cx="288949" cy="26394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271" name="Rectangle 270"/>
          <p:cNvSpPr/>
          <p:nvPr/>
        </p:nvSpPr>
        <p:spPr bwMode="auto">
          <a:xfrm>
            <a:off x="7748997" y="5610645"/>
            <a:ext cx="288949" cy="263944"/>
          </a:xfrm>
          <a:prstGeom prst="rect">
            <a:avLst/>
          </a:prstGeom>
          <a:solidFill>
            <a:srgbClr val="FFC000"/>
          </a:solidFill>
          <a:ln w="25400" cap="flat" cmpd="sng" algn="ctr">
            <a:noFill/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273" name="Rectangle 272"/>
          <p:cNvSpPr/>
          <p:nvPr/>
        </p:nvSpPr>
        <p:spPr bwMode="auto">
          <a:xfrm>
            <a:off x="8009770" y="5514225"/>
            <a:ext cx="330950" cy="27800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arrow" w="med" len="med"/>
            <a:tailEnd type="none" w="med" len="med"/>
          </a:ln>
          <a:effectLst/>
          <a:scene3d>
            <a:camera prst="isometricLeftDown"/>
            <a:lightRig rig="threePt" dir="t"/>
          </a:scene3d>
          <a:sp3d>
            <a:bevelT w="139700" h="139700" prst="divot"/>
          </a:sp3d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274" name="Rectangle 273"/>
          <p:cNvSpPr/>
          <p:nvPr/>
        </p:nvSpPr>
        <p:spPr bwMode="auto">
          <a:xfrm>
            <a:off x="8223256" y="5658556"/>
            <a:ext cx="330950" cy="278001"/>
          </a:xfrm>
          <a:prstGeom prst="rect">
            <a:avLst/>
          </a:prstGeom>
          <a:solidFill>
            <a:srgbClr val="FFC000"/>
          </a:solidFill>
          <a:ln w="25400" cap="flat" cmpd="sng" algn="ctr">
            <a:noFill/>
            <a:prstDash val="solid"/>
            <a:round/>
            <a:headEnd type="arrow" w="med" len="med"/>
            <a:tailEnd type="none" w="med" len="med"/>
          </a:ln>
          <a:effectLst/>
          <a:scene3d>
            <a:camera prst="isometricLeftDown"/>
            <a:lightRig rig="threePt" dir="t"/>
          </a:scene3d>
          <a:sp3d>
            <a:bevelT w="139700" h="139700" prst="divot"/>
          </a:sp3d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279" name="Rectangle 278"/>
          <p:cNvSpPr/>
          <p:nvPr/>
        </p:nvSpPr>
        <p:spPr bwMode="auto">
          <a:xfrm>
            <a:off x="4861284" y="5610645"/>
            <a:ext cx="288949" cy="26394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280" name="Rectangle 279"/>
          <p:cNvSpPr/>
          <p:nvPr/>
        </p:nvSpPr>
        <p:spPr bwMode="auto">
          <a:xfrm>
            <a:off x="5131593" y="5610645"/>
            <a:ext cx="288949" cy="263944"/>
          </a:xfrm>
          <a:prstGeom prst="rect">
            <a:avLst/>
          </a:prstGeom>
          <a:solidFill>
            <a:srgbClr val="FFC000"/>
          </a:solidFill>
          <a:ln w="25400" cap="flat" cmpd="sng" algn="ctr">
            <a:noFill/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281" name="Rectangle 280"/>
          <p:cNvSpPr/>
          <p:nvPr/>
        </p:nvSpPr>
        <p:spPr bwMode="auto">
          <a:xfrm>
            <a:off x="5549876" y="5610645"/>
            <a:ext cx="288949" cy="26394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282" name="Rectangle 281"/>
          <p:cNvSpPr/>
          <p:nvPr/>
        </p:nvSpPr>
        <p:spPr bwMode="auto">
          <a:xfrm>
            <a:off x="5820185" y="5610645"/>
            <a:ext cx="288949" cy="263944"/>
          </a:xfrm>
          <a:prstGeom prst="rect">
            <a:avLst/>
          </a:prstGeom>
          <a:solidFill>
            <a:srgbClr val="FFC000"/>
          </a:solidFill>
          <a:ln w="25400" cap="flat" cmpd="sng" algn="ctr">
            <a:noFill/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283" name="Rectangle 282"/>
          <p:cNvSpPr/>
          <p:nvPr/>
        </p:nvSpPr>
        <p:spPr bwMode="auto">
          <a:xfrm>
            <a:off x="6192814" y="5610645"/>
            <a:ext cx="288949" cy="26394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284" name="Rectangle 283"/>
          <p:cNvSpPr/>
          <p:nvPr/>
        </p:nvSpPr>
        <p:spPr bwMode="auto">
          <a:xfrm>
            <a:off x="6463122" y="5610645"/>
            <a:ext cx="288949" cy="263944"/>
          </a:xfrm>
          <a:prstGeom prst="rect">
            <a:avLst/>
          </a:prstGeom>
          <a:solidFill>
            <a:srgbClr val="FFC000"/>
          </a:solidFill>
          <a:ln w="25400" cap="flat" cmpd="sng" algn="ctr">
            <a:noFill/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285" name="Rectangle 284"/>
          <p:cNvSpPr/>
          <p:nvPr/>
        </p:nvSpPr>
        <p:spPr bwMode="auto">
          <a:xfrm>
            <a:off x="6835751" y="5610645"/>
            <a:ext cx="288949" cy="26394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286" name="Rectangle 285"/>
          <p:cNvSpPr/>
          <p:nvPr/>
        </p:nvSpPr>
        <p:spPr bwMode="auto">
          <a:xfrm>
            <a:off x="7106060" y="5610645"/>
            <a:ext cx="288949" cy="263944"/>
          </a:xfrm>
          <a:prstGeom prst="rect">
            <a:avLst/>
          </a:prstGeom>
          <a:solidFill>
            <a:srgbClr val="FFC000"/>
          </a:solidFill>
          <a:ln w="25400" cap="flat" cmpd="sng" algn="ctr">
            <a:noFill/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287" name="Rectangle 286"/>
          <p:cNvSpPr/>
          <p:nvPr/>
        </p:nvSpPr>
        <p:spPr bwMode="auto">
          <a:xfrm>
            <a:off x="8459826" y="5514225"/>
            <a:ext cx="330950" cy="27800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arrow" w="med" len="med"/>
            <a:tailEnd type="none" w="med" len="med"/>
          </a:ln>
          <a:effectLst/>
          <a:scene3d>
            <a:camera prst="isometricLeftDown"/>
            <a:lightRig rig="threePt" dir="t"/>
          </a:scene3d>
          <a:sp3d>
            <a:bevelT w="139700" h="139700" prst="divot"/>
          </a:sp3d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288" name="Rectangle 287"/>
          <p:cNvSpPr/>
          <p:nvPr/>
        </p:nvSpPr>
        <p:spPr bwMode="auto">
          <a:xfrm>
            <a:off x="8673312" y="5658556"/>
            <a:ext cx="330950" cy="278001"/>
          </a:xfrm>
          <a:prstGeom prst="rect">
            <a:avLst/>
          </a:prstGeom>
          <a:solidFill>
            <a:srgbClr val="FFC000"/>
          </a:solidFill>
          <a:ln w="25400" cap="flat" cmpd="sng" algn="ctr">
            <a:noFill/>
            <a:prstDash val="solid"/>
            <a:round/>
            <a:headEnd type="arrow" w="med" len="med"/>
            <a:tailEnd type="none" w="med" len="med"/>
          </a:ln>
          <a:effectLst/>
          <a:scene3d>
            <a:camera prst="isometricLeftDown"/>
            <a:lightRig rig="threePt" dir="t"/>
          </a:scene3d>
          <a:sp3d>
            <a:bevelT w="139700" h="139700" prst="divot"/>
          </a:sp3d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116" name="Rectangle 115"/>
          <p:cNvSpPr/>
          <p:nvPr/>
        </p:nvSpPr>
        <p:spPr bwMode="auto">
          <a:xfrm>
            <a:off x="4701242" y="3144583"/>
            <a:ext cx="4609445" cy="1110208"/>
          </a:xfrm>
          <a:prstGeom prst="rect">
            <a:avLst/>
          </a:prstGeom>
          <a:noFill/>
          <a:ln w="3810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117" name="Rectangle 116"/>
          <p:cNvSpPr/>
          <p:nvPr/>
        </p:nvSpPr>
        <p:spPr bwMode="auto">
          <a:xfrm>
            <a:off x="4781191" y="3259230"/>
            <a:ext cx="4417214" cy="894486"/>
          </a:xfrm>
          <a:prstGeom prst="rect">
            <a:avLst/>
          </a:prstGeom>
          <a:noFill/>
          <a:ln w="5715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124" name="Rectangle 123"/>
          <p:cNvSpPr/>
          <p:nvPr/>
        </p:nvSpPr>
        <p:spPr bwMode="auto">
          <a:xfrm>
            <a:off x="4912995" y="3736741"/>
            <a:ext cx="565785" cy="263944"/>
          </a:xfrm>
          <a:prstGeom prst="rect">
            <a:avLst/>
          </a:prstGeom>
          <a:solidFill>
            <a:srgbClr val="FFC000"/>
          </a:solidFill>
          <a:ln w="25400" cap="flat" cmpd="sng" algn="ctr">
            <a:noFill/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125" name="Rectangle 124"/>
          <p:cNvSpPr/>
          <p:nvPr/>
        </p:nvSpPr>
        <p:spPr bwMode="auto">
          <a:xfrm>
            <a:off x="5555933" y="3736741"/>
            <a:ext cx="565785" cy="263944"/>
          </a:xfrm>
          <a:prstGeom prst="rect">
            <a:avLst/>
          </a:prstGeom>
          <a:solidFill>
            <a:srgbClr val="FFC000"/>
          </a:solidFill>
          <a:ln w="25400" cap="flat" cmpd="sng" algn="ctr">
            <a:noFill/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126" name="Rectangle 125"/>
          <p:cNvSpPr/>
          <p:nvPr/>
        </p:nvSpPr>
        <p:spPr bwMode="auto">
          <a:xfrm>
            <a:off x="6198870" y="3736741"/>
            <a:ext cx="565785" cy="263944"/>
          </a:xfrm>
          <a:prstGeom prst="rect">
            <a:avLst/>
          </a:prstGeom>
          <a:solidFill>
            <a:srgbClr val="FFC000"/>
          </a:solidFill>
          <a:ln w="25400" cap="flat" cmpd="sng" algn="ctr">
            <a:noFill/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127" name="Rectangle 126"/>
          <p:cNvSpPr/>
          <p:nvPr/>
        </p:nvSpPr>
        <p:spPr bwMode="auto">
          <a:xfrm>
            <a:off x="6841808" y="3711672"/>
            <a:ext cx="565785" cy="263944"/>
          </a:xfrm>
          <a:prstGeom prst="rect">
            <a:avLst/>
          </a:prstGeom>
          <a:solidFill>
            <a:srgbClr val="FFC000"/>
          </a:solidFill>
          <a:ln w="25400" cap="flat" cmpd="sng" algn="ctr">
            <a:noFill/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128" name="Rectangle 127"/>
          <p:cNvSpPr/>
          <p:nvPr/>
        </p:nvSpPr>
        <p:spPr bwMode="auto">
          <a:xfrm>
            <a:off x="7484745" y="3711672"/>
            <a:ext cx="565785" cy="263944"/>
          </a:xfrm>
          <a:prstGeom prst="rect">
            <a:avLst/>
          </a:prstGeom>
          <a:solidFill>
            <a:srgbClr val="FFC000"/>
          </a:solidFill>
          <a:ln w="25400" cap="flat" cmpd="sng" algn="ctr">
            <a:noFill/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129" name="Rectangle 128"/>
          <p:cNvSpPr/>
          <p:nvPr/>
        </p:nvSpPr>
        <p:spPr bwMode="auto">
          <a:xfrm>
            <a:off x="7948706" y="3743411"/>
            <a:ext cx="618573" cy="278001"/>
          </a:xfrm>
          <a:prstGeom prst="rect">
            <a:avLst/>
          </a:prstGeom>
          <a:solidFill>
            <a:srgbClr val="FFC000"/>
          </a:solidFill>
          <a:ln w="25400" cap="flat" cmpd="sng" algn="ctr">
            <a:noFill/>
            <a:prstDash val="solid"/>
            <a:round/>
            <a:headEnd type="arrow" w="med" len="med"/>
            <a:tailEnd type="none" w="med" len="med"/>
          </a:ln>
          <a:effectLst/>
          <a:scene3d>
            <a:camera prst="isometricLeftDown"/>
            <a:lightRig rig="threePt" dir="t"/>
          </a:scene3d>
          <a:sp3d>
            <a:bevelT w="139700" h="139700" prst="divot"/>
          </a:sp3d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130" name="Rectangle 129"/>
          <p:cNvSpPr/>
          <p:nvPr/>
        </p:nvSpPr>
        <p:spPr bwMode="auto">
          <a:xfrm>
            <a:off x="8446752" y="3780309"/>
            <a:ext cx="618573" cy="278001"/>
          </a:xfrm>
          <a:prstGeom prst="rect">
            <a:avLst/>
          </a:prstGeom>
          <a:solidFill>
            <a:srgbClr val="FFC000"/>
          </a:solidFill>
          <a:ln w="25400" cap="flat" cmpd="sng" algn="ctr">
            <a:noFill/>
            <a:prstDash val="solid"/>
            <a:round/>
            <a:headEnd type="arrow" w="med" len="med"/>
            <a:tailEnd type="none" w="med" len="med"/>
          </a:ln>
          <a:effectLst/>
          <a:scene3d>
            <a:camera prst="isometricLeftDown"/>
            <a:lightRig rig="threePt" dir="t"/>
          </a:scene3d>
          <a:sp3d>
            <a:bevelT w="139700" h="139700" prst="divot"/>
          </a:sp3d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131" name="Rectangle 130"/>
          <p:cNvSpPr/>
          <p:nvPr/>
        </p:nvSpPr>
        <p:spPr bwMode="auto">
          <a:xfrm>
            <a:off x="3395663" y="1757363"/>
            <a:ext cx="707231" cy="6429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132" name="Rectangle 131"/>
          <p:cNvSpPr/>
          <p:nvPr/>
        </p:nvSpPr>
        <p:spPr bwMode="auto">
          <a:xfrm>
            <a:off x="2431256" y="3493294"/>
            <a:ext cx="707231" cy="6429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133" name="Rectangle 132"/>
          <p:cNvSpPr/>
          <p:nvPr/>
        </p:nvSpPr>
        <p:spPr bwMode="auto">
          <a:xfrm>
            <a:off x="3459956" y="5357812"/>
            <a:ext cx="707231" cy="6429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5" name="Parallelogram 4"/>
          <p:cNvSpPr/>
          <p:nvPr/>
        </p:nvSpPr>
        <p:spPr bwMode="auto">
          <a:xfrm>
            <a:off x="5669027" y="1500187"/>
            <a:ext cx="1005617" cy="290008"/>
          </a:xfrm>
          <a:prstGeom prst="parallelogram">
            <a:avLst/>
          </a:prstGeom>
          <a:solidFill>
            <a:schemeClr val="accent1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arrow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algn="ctr"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88" dirty="0">
                <a:solidFill>
                  <a:srgbClr val="000000"/>
                </a:solidFill>
                <a:latin typeface="Vista Sans OT Reg" pitchFamily="-65" charset="0"/>
                <a:ea typeface="ヒラギノ角ゴ ProN W3" pitchFamily="-65" charset="-128"/>
                <a:cs typeface="ヒラギノ角ゴ ProN W3" pitchFamily="-65" charset="-128"/>
                <a:sym typeface="Vista Sans OT Reg" pitchFamily="-65" charset="0"/>
              </a:rPr>
              <a:t>Index</a:t>
            </a:r>
          </a:p>
        </p:txBody>
      </p:sp>
      <p:sp>
        <p:nvSpPr>
          <p:cNvPr id="144" name="TextBox 143"/>
          <p:cNvSpPr txBox="1"/>
          <p:nvPr/>
        </p:nvSpPr>
        <p:spPr>
          <a:xfrm>
            <a:off x="3474710" y="1435894"/>
            <a:ext cx="1017138" cy="4559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63" dirty="0"/>
              <a:t>Router</a:t>
            </a:r>
          </a:p>
        </p:txBody>
      </p:sp>
      <p:cxnSp>
        <p:nvCxnSpPr>
          <p:cNvPr id="147" name="Straight Arrow Connector 146"/>
          <p:cNvCxnSpPr/>
          <p:nvPr/>
        </p:nvCxnSpPr>
        <p:spPr bwMode="auto">
          <a:xfrm>
            <a:off x="1209675" y="3942437"/>
            <a:ext cx="1270645" cy="914"/>
          </a:xfrm>
          <a:prstGeom prst="straightConnector1">
            <a:avLst/>
          </a:prstGeom>
          <a:solidFill>
            <a:srgbClr val="F0C423"/>
          </a:solidFill>
          <a:ln w="5715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triangle"/>
            <a:tailEnd type="triangle"/>
          </a:ln>
          <a:effectLst/>
        </p:spPr>
      </p:cxnSp>
      <p:sp>
        <p:nvSpPr>
          <p:cNvPr id="148" name="TextBox 147"/>
          <p:cNvSpPr txBox="1"/>
          <p:nvPr/>
        </p:nvSpPr>
        <p:spPr>
          <a:xfrm>
            <a:off x="1338263" y="3236119"/>
            <a:ext cx="1038169" cy="7155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19" dirty="0"/>
              <a:t>   </a:t>
            </a:r>
            <a:r>
              <a:rPr lang="en-US" sz="2025" dirty="0"/>
              <a:t>User</a:t>
            </a:r>
          </a:p>
          <a:p>
            <a:r>
              <a:rPr lang="en-US" sz="2025" dirty="0"/>
              <a:t>Request</a:t>
            </a:r>
          </a:p>
        </p:txBody>
      </p:sp>
      <p:cxnSp>
        <p:nvCxnSpPr>
          <p:cNvPr id="149" name="Straight Arrow Connector 148"/>
          <p:cNvCxnSpPr/>
          <p:nvPr/>
        </p:nvCxnSpPr>
        <p:spPr bwMode="auto">
          <a:xfrm flipV="1">
            <a:off x="3202782" y="3859304"/>
            <a:ext cx="1514115" cy="10079"/>
          </a:xfrm>
          <a:prstGeom prst="straightConnector1">
            <a:avLst/>
          </a:prstGeom>
          <a:solidFill>
            <a:srgbClr val="F0C423"/>
          </a:solidFill>
          <a:ln w="5715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triangle"/>
            <a:tailEnd type="triangle"/>
          </a:ln>
          <a:effectLst/>
        </p:spPr>
      </p:cxnSp>
      <p:cxnSp>
        <p:nvCxnSpPr>
          <p:cNvPr id="151" name="Straight Arrow Connector 150"/>
          <p:cNvCxnSpPr/>
          <p:nvPr/>
        </p:nvCxnSpPr>
        <p:spPr bwMode="auto">
          <a:xfrm>
            <a:off x="3090498" y="4007644"/>
            <a:ext cx="2105389" cy="1264190"/>
          </a:xfrm>
          <a:prstGeom prst="straightConnector1">
            <a:avLst/>
          </a:prstGeom>
          <a:solidFill>
            <a:srgbClr val="F0C423"/>
          </a:solidFill>
          <a:ln w="5715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triangle"/>
            <a:tailEnd type="triangle"/>
          </a:ln>
          <a:effectLst/>
        </p:spPr>
      </p:cxnSp>
      <p:sp>
        <p:nvSpPr>
          <p:cNvPr id="153" name="TextBox 152"/>
          <p:cNvSpPr txBox="1"/>
          <p:nvPr/>
        </p:nvSpPr>
        <p:spPr>
          <a:xfrm>
            <a:off x="3867036" y="4007644"/>
            <a:ext cx="761042" cy="7155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25" dirty="0"/>
              <a:t>Index</a:t>
            </a:r>
          </a:p>
          <a:p>
            <a:pPr algn="ctr"/>
            <a:r>
              <a:rPr lang="en-US" sz="2025" dirty="0"/>
              <a:t>Read</a:t>
            </a:r>
          </a:p>
        </p:txBody>
      </p:sp>
      <p:cxnSp>
        <p:nvCxnSpPr>
          <p:cNvPr id="154" name="Straight Arrow Connector 153"/>
          <p:cNvCxnSpPr>
            <a:endCxn id="131" idx="2"/>
          </p:cNvCxnSpPr>
          <p:nvPr/>
        </p:nvCxnSpPr>
        <p:spPr bwMode="auto">
          <a:xfrm flipV="1">
            <a:off x="3222486" y="2400301"/>
            <a:ext cx="526792" cy="1319700"/>
          </a:xfrm>
          <a:prstGeom prst="straightConnector1">
            <a:avLst/>
          </a:prstGeom>
          <a:solidFill>
            <a:srgbClr val="F0C423"/>
          </a:solidFill>
          <a:ln w="5715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triangle"/>
            <a:tailEnd type="triangle"/>
          </a:ln>
          <a:effectLst/>
        </p:spPr>
      </p:cxnSp>
      <p:cxnSp>
        <p:nvCxnSpPr>
          <p:cNvPr id="156" name="Straight Arrow Connector 155"/>
          <p:cNvCxnSpPr>
            <a:endCxn id="133" idx="0"/>
          </p:cNvCxnSpPr>
          <p:nvPr/>
        </p:nvCxnSpPr>
        <p:spPr bwMode="auto">
          <a:xfrm>
            <a:off x="3223387" y="3878143"/>
            <a:ext cx="590185" cy="1479670"/>
          </a:xfrm>
          <a:prstGeom prst="straightConnector1">
            <a:avLst/>
          </a:prstGeom>
          <a:solidFill>
            <a:srgbClr val="F0C423"/>
          </a:solidFill>
          <a:ln w="5715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triangle"/>
            <a:tailEnd type="triangle"/>
          </a:ln>
          <a:effectLst/>
        </p:spPr>
      </p:cxnSp>
      <p:sp>
        <p:nvSpPr>
          <p:cNvPr id="158" name="TextBox 157"/>
          <p:cNvSpPr txBox="1"/>
          <p:nvPr/>
        </p:nvSpPr>
        <p:spPr>
          <a:xfrm>
            <a:off x="2238375" y="3171826"/>
            <a:ext cx="1017138" cy="4559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63" dirty="0"/>
              <a:t>Router</a:t>
            </a:r>
          </a:p>
        </p:txBody>
      </p:sp>
      <p:sp>
        <p:nvSpPr>
          <p:cNvPr id="159" name="TextBox 158"/>
          <p:cNvSpPr txBox="1"/>
          <p:nvPr/>
        </p:nvSpPr>
        <p:spPr>
          <a:xfrm>
            <a:off x="3331369" y="5936457"/>
            <a:ext cx="1017138" cy="4559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63" dirty="0"/>
              <a:t>Router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881313" y="2271713"/>
            <a:ext cx="712439" cy="7155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25" dirty="0"/>
              <a:t>Data</a:t>
            </a:r>
          </a:p>
          <a:p>
            <a:r>
              <a:rPr lang="en-US" sz="2025" dirty="0"/>
              <a:t>Read</a:t>
            </a:r>
          </a:p>
        </p:txBody>
      </p:sp>
      <p:sp>
        <p:nvSpPr>
          <p:cNvPr id="166" name="TextBox 165"/>
          <p:cNvSpPr txBox="1"/>
          <p:nvPr/>
        </p:nvSpPr>
        <p:spPr>
          <a:xfrm>
            <a:off x="2982436" y="4718985"/>
            <a:ext cx="712439" cy="7155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25" dirty="0"/>
              <a:t>Data</a:t>
            </a:r>
          </a:p>
          <a:p>
            <a:r>
              <a:rPr lang="en-US" sz="2025" dirty="0"/>
              <a:t>Read</a:t>
            </a:r>
          </a:p>
        </p:txBody>
      </p:sp>
      <p:cxnSp>
        <p:nvCxnSpPr>
          <p:cNvPr id="168" name="Straight Arrow Connector 167"/>
          <p:cNvCxnSpPr>
            <a:endCxn id="58" idx="1"/>
          </p:cNvCxnSpPr>
          <p:nvPr/>
        </p:nvCxnSpPr>
        <p:spPr bwMode="auto">
          <a:xfrm>
            <a:off x="4038600" y="2014538"/>
            <a:ext cx="874395" cy="3384"/>
          </a:xfrm>
          <a:prstGeom prst="straightConnector1">
            <a:avLst/>
          </a:prstGeom>
          <a:solidFill>
            <a:srgbClr val="F0C423"/>
          </a:solidFill>
          <a:ln w="5715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triangle"/>
            <a:tailEnd type="triangle"/>
          </a:ln>
          <a:effectLst/>
        </p:spPr>
      </p:cxnSp>
      <p:cxnSp>
        <p:nvCxnSpPr>
          <p:cNvPr id="170" name="Straight Arrow Connector 169"/>
          <p:cNvCxnSpPr/>
          <p:nvPr/>
        </p:nvCxnSpPr>
        <p:spPr bwMode="auto">
          <a:xfrm>
            <a:off x="4038600" y="5807869"/>
            <a:ext cx="822684" cy="0"/>
          </a:xfrm>
          <a:prstGeom prst="straightConnector1">
            <a:avLst/>
          </a:prstGeom>
          <a:solidFill>
            <a:srgbClr val="F0C423"/>
          </a:solidFill>
          <a:ln w="5715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triangle"/>
            <a:tailEnd type="triangle"/>
          </a:ln>
          <a:effectLst/>
        </p:spPr>
      </p:cxnSp>
      <p:sp>
        <p:nvSpPr>
          <p:cNvPr id="30" name="Oval 29"/>
          <p:cNvSpPr/>
          <p:nvPr/>
        </p:nvSpPr>
        <p:spPr bwMode="auto">
          <a:xfrm>
            <a:off x="2881312" y="3493294"/>
            <a:ext cx="900113" cy="570944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 w="25400" cap="flat" cmpd="sng" algn="ctr">
            <a:noFill/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25" dirty="0">
                <a:solidFill>
                  <a:srgbClr val="000000"/>
                </a:solidFill>
                <a:latin typeface="Vista Sans OT Reg" pitchFamily="-65" charset="0"/>
                <a:ea typeface="ヒラギノ角ゴ ProN W3" pitchFamily="-65" charset="-128"/>
                <a:cs typeface="ヒラギノ角ゴ ProN W3" pitchFamily="-65" charset="-128"/>
                <a:sym typeface="Vista Sans OT Reg" pitchFamily="-65" charset="0"/>
              </a:rPr>
              <a:t>XOR</a:t>
            </a:r>
          </a:p>
        </p:txBody>
      </p:sp>
      <p:sp>
        <p:nvSpPr>
          <p:cNvPr id="73" name="Slide Number Placeholder 1"/>
          <p:cNvSpPr txBox="1">
            <a:spLocks/>
          </p:cNvSpPr>
          <p:nvPr/>
        </p:nvSpPr>
        <p:spPr>
          <a:xfrm>
            <a:off x="8359676" y="6355706"/>
            <a:ext cx="2468613" cy="365670"/>
          </a:xfrm>
          <a:prstGeom prst="rect">
            <a:avLst/>
          </a:prstGeom>
        </p:spPr>
        <p:txBody>
          <a:bodyPr vert="horz" lIns="77153" tIns="38576" rIns="77153" bIns="38576" rtlCol="0" anchor="ctr"/>
          <a:lstStyle>
            <a:defPPr>
              <a:defRPr lang="en-US"/>
            </a:defPPr>
            <a:lvl1pPr algn="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Vista Sans OT Reg" pitchFamily="-65" charset="0"/>
                <a:ea typeface="ヒラギノ角ゴ ProN W3" pitchFamily="-65" charset="-128"/>
                <a:cs typeface="ヒラギノ角ゴ ProN W3" pitchFamily="-65" charset="-128"/>
                <a:sym typeface="Vista Sans OT Reg" pitchFamily="-65" charset="0"/>
              </a:defRPr>
            </a:lvl1pPr>
            <a:lvl2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ern="1200">
                <a:solidFill>
                  <a:srgbClr val="000000"/>
                </a:solidFill>
                <a:latin typeface="Vista Sans OT Reg" pitchFamily="-65" charset="0"/>
                <a:ea typeface="ヒラギノ角ゴ ProN W3" pitchFamily="-65" charset="-128"/>
                <a:cs typeface="ヒラギノ角ゴ ProN W3" pitchFamily="-65" charset="-128"/>
                <a:sym typeface="Vista Sans OT Reg" pitchFamily="-65" charset="0"/>
              </a:defRPr>
            </a:lvl2pPr>
            <a:lvl3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ern="1200">
                <a:solidFill>
                  <a:srgbClr val="000000"/>
                </a:solidFill>
                <a:latin typeface="Vista Sans OT Reg" pitchFamily="-65" charset="0"/>
                <a:ea typeface="ヒラギノ角ゴ ProN W3" pitchFamily="-65" charset="-128"/>
                <a:cs typeface="ヒラギノ角ゴ ProN W3" pitchFamily="-65" charset="-128"/>
                <a:sym typeface="Vista Sans OT Reg" pitchFamily="-65" charset="0"/>
              </a:defRPr>
            </a:lvl3pPr>
            <a:lvl4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ern="1200">
                <a:solidFill>
                  <a:srgbClr val="000000"/>
                </a:solidFill>
                <a:latin typeface="Vista Sans OT Reg" pitchFamily="-65" charset="0"/>
                <a:ea typeface="ヒラギノ角ゴ ProN W3" pitchFamily="-65" charset="-128"/>
                <a:cs typeface="ヒラギノ角ゴ ProN W3" pitchFamily="-65" charset="-128"/>
                <a:sym typeface="Vista Sans OT Reg" pitchFamily="-65" charset="0"/>
              </a:defRPr>
            </a:lvl4pPr>
            <a:lvl5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ern="1200">
                <a:solidFill>
                  <a:srgbClr val="000000"/>
                </a:solidFill>
                <a:latin typeface="Vista Sans OT Reg" pitchFamily="-65" charset="0"/>
                <a:ea typeface="ヒラギノ角ゴ ProN W3" pitchFamily="-65" charset="-128"/>
                <a:cs typeface="ヒラギノ角ゴ ProN W3" pitchFamily="-65" charset="-128"/>
                <a:sym typeface="Vista Sans OT Reg" pitchFamily="-65" charset="0"/>
              </a:defRPr>
            </a:lvl5pPr>
            <a:lvl6pPr marL="2286000" algn="l" defTabSz="457200" rtl="0" eaLnBrk="1" latinLnBrk="0" hangingPunct="1">
              <a:defRPr kern="1200">
                <a:solidFill>
                  <a:srgbClr val="000000"/>
                </a:solidFill>
                <a:latin typeface="Vista Sans OT Reg" pitchFamily="-65" charset="0"/>
                <a:ea typeface="ヒラギノ角ゴ ProN W3" pitchFamily="-65" charset="-128"/>
                <a:cs typeface="ヒラギノ角ゴ ProN W3" pitchFamily="-65" charset="-128"/>
                <a:sym typeface="Vista Sans OT Reg" pitchFamily="-65" charset="0"/>
              </a:defRPr>
            </a:lvl6pPr>
            <a:lvl7pPr marL="2743200" algn="l" defTabSz="457200" rtl="0" eaLnBrk="1" latinLnBrk="0" hangingPunct="1">
              <a:defRPr kern="1200">
                <a:solidFill>
                  <a:srgbClr val="000000"/>
                </a:solidFill>
                <a:latin typeface="Vista Sans OT Reg" pitchFamily="-65" charset="0"/>
                <a:ea typeface="ヒラギノ角ゴ ProN W3" pitchFamily="-65" charset="-128"/>
                <a:cs typeface="ヒラギノ角ゴ ProN W3" pitchFamily="-65" charset="-128"/>
                <a:sym typeface="Vista Sans OT Reg" pitchFamily="-65" charset="0"/>
              </a:defRPr>
            </a:lvl7pPr>
            <a:lvl8pPr marL="3200400" algn="l" defTabSz="457200" rtl="0" eaLnBrk="1" latinLnBrk="0" hangingPunct="1">
              <a:defRPr kern="1200">
                <a:solidFill>
                  <a:srgbClr val="000000"/>
                </a:solidFill>
                <a:latin typeface="Vista Sans OT Reg" pitchFamily="-65" charset="0"/>
                <a:ea typeface="ヒラギノ角ゴ ProN W3" pitchFamily="-65" charset="-128"/>
                <a:cs typeface="ヒラギノ角ゴ ProN W3" pitchFamily="-65" charset="-128"/>
                <a:sym typeface="Vista Sans OT Reg" pitchFamily="-65" charset="0"/>
              </a:defRPr>
            </a:lvl8pPr>
            <a:lvl9pPr marL="3657600" algn="l" defTabSz="457200" rtl="0" eaLnBrk="1" latinLnBrk="0" hangingPunct="1">
              <a:defRPr kern="1200">
                <a:solidFill>
                  <a:srgbClr val="000000"/>
                </a:solidFill>
                <a:latin typeface="Vista Sans OT Reg" pitchFamily="-65" charset="0"/>
                <a:ea typeface="ヒラギノ角ゴ ProN W3" pitchFamily="-65" charset="-128"/>
                <a:cs typeface="ヒラギノ角ゴ ProN W3" pitchFamily="-65" charset="-128"/>
                <a:sym typeface="Vista Sans OT Reg" pitchFamily="-65" charset="0"/>
              </a:defRPr>
            </a:lvl9pPr>
          </a:lstStyle>
          <a:p>
            <a:r>
              <a:rPr lang="en-US" sz="1688" dirty="0"/>
              <a:t>15</a:t>
            </a:r>
          </a:p>
        </p:txBody>
      </p:sp>
      <p:sp>
        <p:nvSpPr>
          <p:cNvPr id="81" name="Parallelogram 80"/>
          <p:cNvSpPr/>
          <p:nvPr/>
        </p:nvSpPr>
        <p:spPr bwMode="auto">
          <a:xfrm>
            <a:off x="5581650" y="3364707"/>
            <a:ext cx="1005617" cy="290008"/>
          </a:xfrm>
          <a:prstGeom prst="parallelogram">
            <a:avLst/>
          </a:prstGeom>
          <a:solidFill>
            <a:srgbClr val="FFC000"/>
          </a:solidFill>
          <a:ln w="25400" cap="flat" cmpd="sng" algn="ctr">
            <a:noFill/>
            <a:prstDash val="solid"/>
            <a:round/>
            <a:headEnd type="arrow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algn="ctr"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88" dirty="0">
                <a:solidFill>
                  <a:srgbClr val="000000"/>
                </a:solidFill>
                <a:latin typeface="Vista Sans OT Reg" pitchFamily="-65" charset="0"/>
                <a:ea typeface="ヒラギノ角ゴ ProN W3" pitchFamily="-65" charset="-128"/>
                <a:cs typeface="ヒラギノ角ゴ ProN W3" pitchFamily="-65" charset="-128"/>
                <a:sym typeface="Vista Sans OT Reg" pitchFamily="-65" charset="0"/>
              </a:rPr>
              <a:t>Index</a:t>
            </a:r>
          </a:p>
        </p:txBody>
      </p:sp>
      <p:sp>
        <p:nvSpPr>
          <p:cNvPr id="150" name="Multiply 149"/>
          <p:cNvSpPr/>
          <p:nvPr/>
        </p:nvSpPr>
        <p:spPr bwMode="auto">
          <a:xfrm>
            <a:off x="3652838" y="3043238"/>
            <a:ext cx="6679988" cy="1327058"/>
          </a:xfrm>
          <a:prstGeom prst="mathMultiply">
            <a:avLst/>
          </a:prstGeom>
          <a:solidFill>
            <a:srgbClr val="FF0000">
              <a:alpha val="61961"/>
            </a:srgbClr>
          </a:solidFill>
          <a:ln w="25400" cap="flat" cmpd="sng" algn="ctr">
            <a:noFill/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82" name="Parallelogram 81"/>
          <p:cNvSpPr/>
          <p:nvPr/>
        </p:nvSpPr>
        <p:spPr bwMode="auto">
          <a:xfrm>
            <a:off x="6220645" y="5250144"/>
            <a:ext cx="1005617" cy="290008"/>
          </a:xfrm>
          <a:prstGeom prst="parallelogram">
            <a:avLst/>
          </a:prstGeom>
          <a:solidFill>
            <a:schemeClr val="accent1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arrow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algn="ctr"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88" dirty="0">
                <a:solidFill>
                  <a:srgbClr val="000000"/>
                </a:solidFill>
                <a:latin typeface="Vista Sans OT Reg" pitchFamily="-65" charset="0"/>
                <a:ea typeface="ヒラギノ角ゴ ProN W3" pitchFamily="-65" charset="-128"/>
                <a:cs typeface="ヒラギノ角ゴ ProN W3" pitchFamily="-65" charset="-128"/>
                <a:sym typeface="Vista Sans OT Reg" pitchFamily="-65" charset="0"/>
              </a:rPr>
              <a:t>Index</a:t>
            </a:r>
          </a:p>
        </p:txBody>
      </p:sp>
      <p:sp>
        <p:nvSpPr>
          <p:cNvPr id="83" name="Parallelogram 82"/>
          <p:cNvSpPr/>
          <p:nvPr/>
        </p:nvSpPr>
        <p:spPr bwMode="auto">
          <a:xfrm>
            <a:off x="5067300" y="5260686"/>
            <a:ext cx="1005617" cy="290008"/>
          </a:xfrm>
          <a:prstGeom prst="parallelogram">
            <a:avLst/>
          </a:prstGeom>
          <a:solidFill>
            <a:srgbClr val="FFC000"/>
          </a:solidFill>
          <a:ln w="25400" cap="flat" cmpd="sng" algn="ctr">
            <a:noFill/>
            <a:prstDash val="solid"/>
            <a:round/>
            <a:headEnd type="arrow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algn="ctr"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88" dirty="0">
                <a:solidFill>
                  <a:srgbClr val="000000"/>
                </a:solidFill>
                <a:latin typeface="Vista Sans OT Reg" pitchFamily="-65" charset="0"/>
                <a:ea typeface="ヒラギノ角ゴ ProN W3" pitchFamily="-65" charset="-128"/>
                <a:cs typeface="ヒラギノ角ゴ ProN W3" pitchFamily="-65" charset="-128"/>
                <a:sym typeface="Vista Sans OT Reg" pitchFamily="-65" charset="0"/>
              </a:rPr>
              <a:t>Index</a:t>
            </a:r>
          </a:p>
        </p:txBody>
      </p:sp>
    </p:spTree>
    <p:extLst>
      <p:ext uri="{BB962C8B-B14F-4D97-AF65-F5344CB8AC3E}">
        <p14:creationId xmlns:p14="http://schemas.microsoft.com/office/powerpoint/2010/main" val="869712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8" grpId="0"/>
      <p:bldP spid="153" grpId="0"/>
      <p:bldP spid="153" grpId="1"/>
      <p:bldP spid="24" grpId="0"/>
      <p:bldP spid="166" grpId="0"/>
      <p:bldP spid="30" grpId="0" animBg="1"/>
      <p:bldP spid="150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 dirty="0"/>
              <a:t>Haystack   v/s   f4 2.8   v/s   f4 2.1</a:t>
            </a:r>
          </a:p>
        </p:txBody>
      </p:sp>
      <p:graphicFrame>
        <p:nvGraphicFramePr>
          <p:cNvPr id="3" name="Content Placeholder 2"/>
          <p:cNvGraphicFramePr>
            <a:graphicFrameLocks noGrp="1"/>
          </p:cNvGraphicFramePr>
          <p:nvPr>
            <p:ph idx="1"/>
            <p:extLst/>
          </p:nvPr>
        </p:nvGraphicFramePr>
        <p:xfrm>
          <a:off x="1081088" y="1307307"/>
          <a:ext cx="9901237" cy="465222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8897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753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415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94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12480"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77153" marR="77153" marT="38576" marB="385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Haystack with 3 copies</a:t>
                      </a:r>
                    </a:p>
                  </a:txBody>
                  <a:tcPr marL="77153" marR="77153" marT="38576" marB="385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f4 2.8</a:t>
                      </a:r>
                    </a:p>
                  </a:txBody>
                  <a:tcPr marL="77153" marR="77153" marT="38576" marB="385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f4 2.1 </a:t>
                      </a:r>
                    </a:p>
                  </a:txBody>
                  <a:tcPr marL="77153" marR="77153" marT="38576" marB="38576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7836">
                <a:tc>
                  <a:txBody>
                    <a:bodyPr/>
                    <a:lstStyle/>
                    <a:p>
                      <a:r>
                        <a:rPr lang="en-US" sz="2400" dirty="0"/>
                        <a:t>Replication</a:t>
                      </a:r>
                    </a:p>
                  </a:txBody>
                  <a:tcPr marL="77153" marR="77153" marT="38576" marB="385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700" b="0" i="0" dirty="0">
                          <a:solidFill>
                            <a:srgbClr val="FF0000"/>
                          </a:solidFill>
                        </a:rPr>
                        <a:t>3.6X</a:t>
                      </a:r>
                    </a:p>
                  </a:txBody>
                  <a:tcPr marL="77153" marR="77153" marT="38576" marB="385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700" b="1" i="1" dirty="0">
                          <a:solidFill>
                            <a:srgbClr val="92D050"/>
                          </a:solidFill>
                        </a:rPr>
                        <a:t>2.8X</a:t>
                      </a:r>
                    </a:p>
                  </a:txBody>
                  <a:tcPr marL="77153" marR="77153" marT="38576" marB="385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700" b="1" i="1" dirty="0">
                          <a:solidFill>
                            <a:srgbClr val="00B050"/>
                          </a:solidFill>
                        </a:rPr>
                        <a:t>2.1X</a:t>
                      </a:r>
                    </a:p>
                  </a:txBody>
                  <a:tcPr marL="77153" marR="77153" marT="38576" marB="38576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9818">
                <a:tc>
                  <a:txBody>
                    <a:bodyPr/>
                    <a:lstStyle/>
                    <a:p>
                      <a:r>
                        <a:rPr lang="en-US" sz="2400" dirty="0"/>
                        <a:t>Irrecoverable Disk Failures</a:t>
                      </a:r>
                    </a:p>
                  </a:txBody>
                  <a:tcPr marL="77153" marR="77153" marT="38576" marB="385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700" dirty="0">
                          <a:solidFill>
                            <a:srgbClr val="FF0000"/>
                          </a:solidFill>
                        </a:rPr>
                        <a:t>9</a:t>
                      </a:r>
                    </a:p>
                  </a:txBody>
                  <a:tcPr marL="77153" marR="77153" marT="38576" marB="385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700" b="1" i="1" dirty="0">
                          <a:solidFill>
                            <a:srgbClr val="00B050"/>
                          </a:solidFill>
                        </a:rPr>
                        <a:t>10</a:t>
                      </a:r>
                    </a:p>
                  </a:txBody>
                  <a:tcPr marL="77153" marR="77153" marT="38576" marB="385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700" b="1" i="1" dirty="0">
                          <a:solidFill>
                            <a:srgbClr val="00B050"/>
                          </a:solidFill>
                        </a:rPr>
                        <a:t>10</a:t>
                      </a:r>
                    </a:p>
                  </a:txBody>
                  <a:tcPr marL="77153" marR="77153" marT="38576" marB="38576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9818">
                <a:tc>
                  <a:txBody>
                    <a:bodyPr/>
                    <a:lstStyle/>
                    <a:p>
                      <a:r>
                        <a:rPr lang="en-US" sz="2400" dirty="0"/>
                        <a:t>Irrecoverable Host Failures</a:t>
                      </a:r>
                    </a:p>
                  </a:txBody>
                  <a:tcPr marL="77153" marR="77153" marT="38576" marB="385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700" dirty="0">
                          <a:solidFill>
                            <a:srgbClr val="FF0000"/>
                          </a:solidFill>
                        </a:rPr>
                        <a:t>3</a:t>
                      </a:r>
                    </a:p>
                  </a:txBody>
                  <a:tcPr marL="77153" marR="77153" marT="38576" marB="385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700" b="1" i="1" dirty="0">
                          <a:solidFill>
                            <a:srgbClr val="00B050"/>
                          </a:solidFill>
                        </a:rPr>
                        <a:t>10</a:t>
                      </a:r>
                    </a:p>
                  </a:txBody>
                  <a:tcPr marL="77153" marR="77153" marT="38576" marB="385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700" b="1" i="1" dirty="0">
                          <a:solidFill>
                            <a:srgbClr val="00B050"/>
                          </a:solidFill>
                        </a:rPr>
                        <a:t>10</a:t>
                      </a:r>
                    </a:p>
                  </a:txBody>
                  <a:tcPr marL="77153" marR="77153" marT="38576" marB="38576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86092">
                <a:tc>
                  <a:txBody>
                    <a:bodyPr/>
                    <a:lstStyle/>
                    <a:p>
                      <a:r>
                        <a:rPr lang="en-US" sz="2400" dirty="0"/>
                        <a:t>Irrecoverable Rack failures</a:t>
                      </a:r>
                    </a:p>
                  </a:txBody>
                  <a:tcPr marL="77153" marR="77153" marT="38576" marB="385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700" dirty="0">
                          <a:solidFill>
                            <a:srgbClr val="FF0000"/>
                          </a:solidFill>
                        </a:rPr>
                        <a:t>3</a:t>
                      </a:r>
                    </a:p>
                  </a:txBody>
                  <a:tcPr marL="77153" marR="77153" marT="38576" marB="385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700" b="1" i="1" dirty="0">
                          <a:solidFill>
                            <a:srgbClr val="00B050"/>
                          </a:solidFill>
                        </a:rPr>
                        <a:t>10</a:t>
                      </a:r>
                    </a:p>
                  </a:txBody>
                  <a:tcPr marL="77153" marR="77153" marT="38576" marB="385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700" b="1" i="1" dirty="0">
                          <a:solidFill>
                            <a:srgbClr val="00B050"/>
                          </a:solidFill>
                        </a:rPr>
                        <a:t>10</a:t>
                      </a:r>
                    </a:p>
                  </a:txBody>
                  <a:tcPr marL="77153" marR="77153" marT="38576" marB="38576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97243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Irrecoverable Datacenter</a:t>
                      </a:r>
                      <a:r>
                        <a:rPr lang="en-US" sz="2400" baseline="0" dirty="0"/>
                        <a:t> failures</a:t>
                      </a:r>
                      <a:endParaRPr lang="en-US" sz="2400" dirty="0"/>
                    </a:p>
                  </a:txBody>
                  <a:tcPr marL="77153" marR="77153" marT="38576" marB="385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700" b="1" i="1" dirty="0">
                          <a:solidFill>
                            <a:srgbClr val="00B050"/>
                          </a:solidFill>
                        </a:rPr>
                        <a:t>3</a:t>
                      </a:r>
                    </a:p>
                  </a:txBody>
                  <a:tcPr marL="77153" marR="77153" marT="38576" marB="385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700" b="0" i="0" dirty="0">
                          <a:solidFill>
                            <a:srgbClr val="FF6600"/>
                          </a:solidFill>
                        </a:rPr>
                        <a:t>2</a:t>
                      </a:r>
                    </a:p>
                  </a:txBody>
                  <a:tcPr marL="77153" marR="77153" marT="38576" marB="38576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700" b="0" i="0" dirty="0">
                          <a:solidFill>
                            <a:srgbClr val="FF6600"/>
                          </a:solidFill>
                        </a:rPr>
                        <a:t>2</a:t>
                      </a:r>
                    </a:p>
                  </a:txBody>
                  <a:tcPr marL="77153" marR="77153" marT="38576" marB="38576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47512">
                <a:tc>
                  <a:txBody>
                    <a:bodyPr/>
                    <a:lstStyle/>
                    <a:p>
                      <a:r>
                        <a:rPr lang="en-US" sz="2400" dirty="0"/>
                        <a:t>Load split</a:t>
                      </a:r>
                    </a:p>
                  </a:txBody>
                  <a:tcPr marL="77153" marR="77153" marT="38576" marB="385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700" b="1" i="1" dirty="0">
                          <a:solidFill>
                            <a:srgbClr val="00B050"/>
                          </a:solidFill>
                        </a:rPr>
                        <a:t>3X</a:t>
                      </a:r>
                    </a:p>
                  </a:txBody>
                  <a:tcPr marL="77153" marR="77153" marT="38576" marB="385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700" b="0" i="0" dirty="0">
                          <a:solidFill>
                            <a:srgbClr val="FF6600"/>
                          </a:solidFill>
                        </a:rPr>
                        <a:t>2X</a:t>
                      </a:r>
                    </a:p>
                  </a:txBody>
                  <a:tcPr marL="77153" marR="77153" marT="38576" marB="385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700" b="0" i="0" dirty="0">
                          <a:solidFill>
                            <a:srgbClr val="FF6600"/>
                          </a:solidFill>
                        </a:rPr>
                        <a:t>1X</a:t>
                      </a:r>
                    </a:p>
                  </a:txBody>
                  <a:tcPr marL="77153" marR="77153" marT="38576" marB="38576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" name="Slide Number Placeholder 1"/>
          <p:cNvSpPr txBox="1">
            <a:spLocks/>
          </p:cNvSpPr>
          <p:nvPr/>
        </p:nvSpPr>
        <p:spPr>
          <a:xfrm>
            <a:off x="8359676" y="6355706"/>
            <a:ext cx="2468613" cy="365670"/>
          </a:xfrm>
          <a:prstGeom prst="rect">
            <a:avLst/>
          </a:prstGeom>
        </p:spPr>
        <p:txBody>
          <a:bodyPr vert="horz" lIns="77153" tIns="38576" rIns="77153" bIns="38576" rtlCol="0" anchor="ctr"/>
          <a:lstStyle>
            <a:defPPr>
              <a:defRPr lang="en-US"/>
            </a:defPPr>
            <a:lvl1pPr algn="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Vista Sans OT Reg" pitchFamily="-65" charset="0"/>
                <a:ea typeface="ヒラギノ角ゴ ProN W3" pitchFamily="-65" charset="-128"/>
                <a:cs typeface="ヒラギノ角ゴ ProN W3" pitchFamily="-65" charset="-128"/>
                <a:sym typeface="Vista Sans OT Reg" pitchFamily="-65" charset="0"/>
              </a:defRPr>
            </a:lvl1pPr>
            <a:lvl2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ern="1200">
                <a:solidFill>
                  <a:srgbClr val="000000"/>
                </a:solidFill>
                <a:latin typeface="Vista Sans OT Reg" pitchFamily="-65" charset="0"/>
                <a:ea typeface="ヒラギノ角ゴ ProN W3" pitchFamily="-65" charset="-128"/>
                <a:cs typeface="ヒラギノ角ゴ ProN W3" pitchFamily="-65" charset="-128"/>
                <a:sym typeface="Vista Sans OT Reg" pitchFamily="-65" charset="0"/>
              </a:defRPr>
            </a:lvl2pPr>
            <a:lvl3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ern="1200">
                <a:solidFill>
                  <a:srgbClr val="000000"/>
                </a:solidFill>
                <a:latin typeface="Vista Sans OT Reg" pitchFamily="-65" charset="0"/>
                <a:ea typeface="ヒラギノ角ゴ ProN W3" pitchFamily="-65" charset="-128"/>
                <a:cs typeface="ヒラギノ角ゴ ProN W3" pitchFamily="-65" charset="-128"/>
                <a:sym typeface="Vista Sans OT Reg" pitchFamily="-65" charset="0"/>
              </a:defRPr>
            </a:lvl3pPr>
            <a:lvl4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ern="1200">
                <a:solidFill>
                  <a:srgbClr val="000000"/>
                </a:solidFill>
                <a:latin typeface="Vista Sans OT Reg" pitchFamily="-65" charset="0"/>
                <a:ea typeface="ヒラギノ角ゴ ProN W3" pitchFamily="-65" charset="-128"/>
                <a:cs typeface="ヒラギノ角ゴ ProN W3" pitchFamily="-65" charset="-128"/>
                <a:sym typeface="Vista Sans OT Reg" pitchFamily="-65" charset="0"/>
              </a:defRPr>
            </a:lvl4pPr>
            <a:lvl5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ern="1200">
                <a:solidFill>
                  <a:srgbClr val="000000"/>
                </a:solidFill>
                <a:latin typeface="Vista Sans OT Reg" pitchFamily="-65" charset="0"/>
                <a:ea typeface="ヒラギノ角ゴ ProN W3" pitchFamily="-65" charset="-128"/>
                <a:cs typeface="ヒラギノ角ゴ ProN W3" pitchFamily="-65" charset="-128"/>
                <a:sym typeface="Vista Sans OT Reg" pitchFamily="-65" charset="0"/>
              </a:defRPr>
            </a:lvl5pPr>
            <a:lvl6pPr marL="2286000" algn="l" defTabSz="457200" rtl="0" eaLnBrk="1" latinLnBrk="0" hangingPunct="1">
              <a:defRPr kern="1200">
                <a:solidFill>
                  <a:srgbClr val="000000"/>
                </a:solidFill>
                <a:latin typeface="Vista Sans OT Reg" pitchFamily="-65" charset="0"/>
                <a:ea typeface="ヒラギノ角ゴ ProN W3" pitchFamily="-65" charset="-128"/>
                <a:cs typeface="ヒラギノ角ゴ ProN W3" pitchFamily="-65" charset="-128"/>
                <a:sym typeface="Vista Sans OT Reg" pitchFamily="-65" charset="0"/>
              </a:defRPr>
            </a:lvl6pPr>
            <a:lvl7pPr marL="2743200" algn="l" defTabSz="457200" rtl="0" eaLnBrk="1" latinLnBrk="0" hangingPunct="1">
              <a:defRPr kern="1200">
                <a:solidFill>
                  <a:srgbClr val="000000"/>
                </a:solidFill>
                <a:latin typeface="Vista Sans OT Reg" pitchFamily="-65" charset="0"/>
                <a:ea typeface="ヒラギノ角ゴ ProN W3" pitchFamily="-65" charset="-128"/>
                <a:cs typeface="ヒラギノ角ゴ ProN W3" pitchFamily="-65" charset="-128"/>
                <a:sym typeface="Vista Sans OT Reg" pitchFamily="-65" charset="0"/>
              </a:defRPr>
            </a:lvl7pPr>
            <a:lvl8pPr marL="3200400" algn="l" defTabSz="457200" rtl="0" eaLnBrk="1" latinLnBrk="0" hangingPunct="1">
              <a:defRPr kern="1200">
                <a:solidFill>
                  <a:srgbClr val="000000"/>
                </a:solidFill>
                <a:latin typeface="Vista Sans OT Reg" pitchFamily="-65" charset="0"/>
                <a:ea typeface="ヒラギノ角ゴ ProN W3" pitchFamily="-65" charset="-128"/>
                <a:cs typeface="ヒラギノ角ゴ ProN W3" pitchFamily="-65" charset="-128"/>
                <a:sym typeface="Vista Sans OT Reg" pitchFamily="-65" charset="0"/>
              </a:defRPr>
            </a:lvl8pPr>
            <a:lvl9pPr marL="3657600" algn="l" defTabSz="457200" rtl="0" eaLnBrk="1" latinLnBrk="0" hangingPunct="1">
              <a:defRPr kern="1200">
                <a:solidFill>
                  <a:srgbClr val="000000"/>
                </a:solidFill>
                <a:latin typeface="Vista Sans OT Reg" pitchFamily="-65" charset="0"/>
                <a:ea typeface="ヒラギノ角ゴ ProN W3" pitchFamily="-65" charset="-128"/>
                <a:cs typeface="ヒラギノ角ゴ ProN W3" pitchFamily="-65" charset="-128"/>
                <a:sym typeface="Vista Sans OT Reg" pitchFamily="-65" charset="0"/>
              </a:defRPr>
            </a:lvl9pPr>
          </a:lstStyle>
          <a:p>
            <a:r>
              <a:rPr lang="en-US" sz="1688" dirty="0"/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val="136089073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 dirty="0"/>
              <a:t>Evaluation</a:t>
            </a:r>
          </a:p>
        </p:txBody>
      </p:sp>
      <p:sp>
        <p:nvSpPr>
          <p:cNvPr id="1229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273969" y="1360885"/>
            <a:ext cx="9772650" cy="5047059"/>
          </a:xfrm>
          <a:ln/>
        </p:spPr>
        <p:txBody>
          <a:bodyPr/>
          <a:lstStyle/>
          <a:p>
            <a:endParaRPr lang="en-US" dirty="0"/>
          </a:p>
          <a:p>
            <a:r>
              <a:rPr lang="en-US" dirty="0"/>
              <a:t>What and how much data is “warm”?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Can f4 satisfy throughput and latency requirements?</a:t>
            </a:r>
          </a:p>
          <a:p>
            <a:endParaRPr lang="en-US" dirty="0"/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How much space does f4 save</a:t>
            </a:r>
          </a:p>
          <a:p>
            <a:endParaRPr lang="en-US" dirty="0"/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f4 failure resilience</a:t>
            </a:r>
          </a:p>
          <a:p>
            <a:endParaRPr lang="en-US" dirty="0"/>
          </a:p>
        </p:txBody>
      </p:sp>
      <p:sp>
        <p:nvSpPr>
          <p:cNvPr id="4" name="Slide Number Placeholder 1"/>
          <p:cNvSpPr txBox="1">
            <a:spLocks/>
          </p:cNvSpPr>
          <p:nvPr/>
        </p:nvSpPr>
        <p:spPr>
          <a:xfrm>
            <a:off x="8359676" y="6355706"/>
            <a:ext cx="2468613" cy="365670"/>
          </a:xfrm>
          <a:prstGeom prst="rect">
            <a:avLst/>
          </a:prstGeom>
        </p:spPr>
        <p:txBody>
          <a:bodyPr vert="horz" lIns="77153" tIns="38576" rIns="77153" bIns="38576" rtlCol="0" anchor="ctr"/>
          <a:lstStyle>
            <a:defPPr>
              <a:defRPr lang="en-US"/>
            </a:defPPr>
            <a:lvl1pPr algn="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Vista Sans OT Reg" pitchFamily="-65" charset="0"/>
                <a:ea typeface="ヒラギノ角ゴ ProN W3" pitchFamily="-65" charset="-128"/>
                <a:cs typeface="ヒラギノ角ゴ ProN W3" pitchFamily="-65" charset="-128"/>
                <a:sym typeface="Vista Sans OT Reg" pitchFamily="-65" charset="0"/>
              </a:defRPr>
            </a:lvl1pPr>
            <a:lvl2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ern="1200">
                <a:solidFill>
                  <a:srgbClr val="000000"/>
                </a:solidFill>
                <a:latin typeface="Vista Sans OT Reg" pitchFamily="-65" charset="0"/>
                <a:ea typeface="ヒラギノ角ゴ ProN W3" pitchFamily="-65" charset="-128"/>
                <a:cs typeface="ヒラギノ角ゴ ProN W3" pitchFamily="-65" charset="-128"/>
                <a:sym typeface="Vista Sans OT Reg" pitchFamily="-65" charset="0"/>
              </a:defRPr>
            </a:lvl2pPr>
            <a:lvl3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ern="1200">
                <a:solidFill>
                  <a:srgbClr val="000000"/>
                </a:solidFill>
                <a:latin typeface="Vista Sans OT Reg" pitchFamily="-65" charset="0"/>
                <a:ea typeface="ヒラギノ角ゴ ProN W3" pitchFamily="-65" charset="-128"/>
                <a:cs typeface="ヒラギノ角ゴ ProN W3" pitchFamily="-65" charset="-128"/>
                <a:sym typeface="Vista Sans OT Reg" pitchFamily="-65" charset="0"/>
              </a:defRPr>
            </a:lvl3pPr>
            <a:lvl4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ern="1200">
                <a:solidFill>
                  <a:srgbClr val="000000"/>
                </a:solidFill>
                <a:latin typeface="Vista Sans OT Reg" pitchFamily="-65" charset="0"/>
                <a:ea typeface="ヒラギノ角ゴ ProN W3" pitchFamily="-65" charset="-128"/>
                <a:cs typeface="ヒラギノ角ゴ ProN W3" pitchFamily="-65" charset="-128"/>
                <a:sym typeface="Vista Sans OT Reg" pitchFamily="-65" charset="0"/>
              </a:defRPr>
            </a:lvl4pPr>
            <a:lvl5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ern="1200">
                <a:solidFill>
                  <a:srgbClr val="000000"/>
                </a:solidFill>
                <a:latin typeface="Vista Sans OT Reg" pitchFamily="-65" charset="0"/>
                <a:ea typeface="ヒラギノ角ゴ ProN W3" pitchFamily="-65" charset="-128"/>
                <a:cs typeface="ヒラギノ角ゴ ProN W3" pitchFamily="-65" charset="-128"/>
                <a:sym typeface="Vista Sans OT Reg" pitchFamily="-65" charset="0"/>
              </a:defRPr>
            </a:lvl5pPr>
            <a:lvl6pPr marL="2286000" algn="l" defTabSz="457200" rtl="0" eaLnBrk="1" latinLnBrk="0" hangingPunct="1">
              <a:defRPr kern="1200">
                <a:solidFill>
                  <a:srgbClr val="000000"/>
                </a:solidFill>
                <a:latin typeface="Vista Sans OT Reg" pitchFamily="-65" charset="0"/>
                <a:ea typeface="ヒラギノ角ゴ ProN W3" pitchFamily="-65" charset="-128"/>
                <a:cs typeface="ヒラギノ角ゴ ProN W3" pitchFamily="-65" charset="-128"/>
                <a:sym typeface="Vista Sans OT Reg" pitchFamily="-65" charset="0"/>
              </a:defRPr>
            </a:lvl6pPr>
            <a:lvl7pPr marL="2743200" algn="l" defTabSz="457200" rtl="0" eaLnBrk="1" latinLnBrk="0" hangingPunct="1">
              <a:defRPr kern="1200">
                <a:solidFill>
                  <a:srgbClr val="000000"/>
                </a:solidFill>
                <a:latin typeface="Vista Sans OT Reg" pitchFamily="-65" charset="0"/>
                <a:ea typeface="ヒラギノ角ゴ ProN W3" pitchFamily="-65" charset="-128"/>
                <a:cs typeface="ヒラギノ角ゴ ProN W3" pitchFamily="-65" charset="-128"/>
                <a:sym typeface="Vista Sans OT Reg" pitchFamily="-65" charset="0"/>
              </a:defRPr>
            </a:lvl7pPr>
            <a:lvl8pPr marL="3200400" algn="l" defTabSz="457200" rtl="0" eaLnBrk="1" latinLnBrk="0" hangingPunct="1">
              <a:defRPr kern="1200">
                <a:solidFill>
                  <a:srgbClr val="000000"/>
                </a:solidFill>
                <a:latin typeface="Vista Sans OT Reg" pitchFamily="-65" charset="0"/>
                <a:ea typeface="ヒラギノ角ゴ ProN W3" pitchFamily="-65" charset="-128"/>
                <a:cs typeface="ヒラギノ角ゴ ProN W3" pitchFamily="-65" charset="-128"/>
                <a:sym typeface="Vista Sans OT Reg" pitchFamily="-65" charset="0"/>
              </a:defRPr>
            </a:lvl8pPr>
            <a:lvl9pPr marL="3657600" algn="l" defTabSz="457200" rtl="0" eaLnBrk="1" latinLnBrk="0" hangingPunct="1">
              <a:defRPr kern="1200">
                <a:solidFill>
                  <a:srgbClr val="000000"/>
                </a:solidFill>
                <a:latin typeface="Vista Sans OT Reg" pitchFamily="-65" charset="0"/>
                <a:ea typeface="ヒラギノ角ゴ ProN W3" pitchFamily="-65" charset="-128"/>
                <a:cs typeface="ヒラギノ角ゴ ProN W3" pitchFamily="-65" charset="-128"/>
                <a:sym typeface="Vista Sans OT Reg" pitchFamily="-65" charset="0"/>
              </a:defRPr>
            </a:lvl9pPr>
          </a:lstStyle>
          <a:p>
            <a:r>
              <a:rPr lang="en-US" sz="1688" dirty="0"/>
              <a:t>17</a:t>
            </a:r>
          </a:p>
        </p:txBody>
      </p:sp>
    </p:spTree>
    <p:extLst>
      <p:ext uri="{BB962C8B-B14F-4D97-AF65-F5344CB8AC3E}">
        <p14:creationId xmlns:p14="http://schemas.microsoft.com/office/powerpoint/2010/main" val="11354580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691245" y="2182092"/>
            <a:ext cx="1018309" cy="6650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Helvetica Neue Medium" charset="0"/>
              </a:rPr>
              <a:t>A</a:t>
            </a:r>
          </a:p>
        </p:txBody>
      </p:sp>
      <p:sp>
        <p:nvSpPr>
          <p:cNvPr id="5" name="Rectangle 4"/>
          <p:cNvSpPr/>
          <p:nvPr/>
        </p:nvSpPr>
        <p:spPr>
          <a:xfrm>
            <a:off x="6096000" y="2182092"/>
            <a:ext cx="1018309" cy="66501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Helvetica Neue Medium" charset="0"/>
              </a:rPr>
              <a:t>A</a:t>
            </a:r>
            <a:r>
              <a:rPr lang="en-US" sz="2800" dirty="0">
                <a:effectLst/>
                <a:latin typeface="LucidaSansUnicode" charset="0"/>
              </a:rPr>
              <a:t>⊕</a:t>
            </a:r>
            <a:r>
              <a:rPr lang="en-US" sz="2800" dirty="0">
                <a:latin typeface="Helvetica Neue Medium" charset="0"/>
              </a:rPr>
              <a:t>B</a:t>
            </a:r>
          </a:p>
        </p:txBody>
      </p:sp>
      <p:sp>
        <p:nvSpPr>
          <p:cNvPr id="6" name="Rectangle 5"/>
          <p:cNvSpPr/>
          <p:nvPr/>
        </p:nvSpPr>
        <p:spPr>
          <a:xfrm>
            <a:off x="4400744" y="2182092"/>
            <a:ext cx="1018309" cy="6650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Helvetica Neue Medium" charset="0"/>
              </a:rPr>
              <a:t>B</a:t>
            </a:r>
          </a:p>
        </p:txBody>
      </p:sp>
      <p:sp>
        <p:nvSpPr>
          <p:cNvPr id="7" name="Multiply 6"/>
          <p:cNvSpPr/>
          <p:nvPr/>
        </p:nvSpPr>
        <p:spPr bwMode="auto">
          <a:xfrm>
            <a:off x="2894283" y="2209801"/>
            <a:ext cx="612232" cy="609600"/>
          </a:xfrm>
          <a:prstGeom prst="mathMultiply">
            <a:avLst/>
          </a:prstGeom>
          <a:solidFill>
            <a:srgbClr val="FF0000"/>
          </a:solidFill>
          <a:ln w="25400" cap="flat" cmpd="sng" algn="ctr">
            <a:solidFill>
              <a:srgbClr val="FF0000"/>
            </a:solidFill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1353800" cy="1325563"/>
          </a:xfrm>
        </p:spPr>
        <p:txBody>
          <a:bodyPr/>
          <a:lstStyle/>
          <a:p>
            <a:r>
              <a:rPr lang="en-US" dirty="0"/>
              <a:t>Erasure Codes, a simple </a:t>
            </a:r>
            <a:r>
              <a:rPr lang="en-US"/>
              <a:t>example w/ </a:t>
            </a:r>
            <a:r>
              <a:rPr lang="en-US" dirty="0"/>
              <a:t>XOR</a:t>
            </a:r>
          </a:p>
        </p:txBody>
      </p:sp>
    </p:spTree>
    <p:extLst>
      <p:ext uri="{BB962C8B-B14F-4D97-AF65-F5344CB8AC3E}">
        <p14:creationId xmlns:p14="http://schemas.microsoft.com/office/powerpoint/2010/main" val="89161692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 dirty="0"/>
              <a:t>Methodology</a:t>
            </a:r>
          </a:p>
        </p:txBody>
      </p:sp>
      <p:sp>
        <p:nvSpPr>
          <p:cNvPr id="1229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273969" y="1360885"/>
            <a:ext cx="9772650" cy="5047059"/>
          </a:xfrm>
          <a:ln/>
        </p:spPr>
        <p:txBody>
          <a:bodyPr/>
          <a:lstStyle/>
          <a:p>
            <a:endParaRPr lang="en-US" dirty="0"/>
          </a:p>
          <a:p>
            <a:r>
              <a:rPr lang="en-US" dirty="0"/>
              <a:t>CDN data: 1 day, 0.5% sampling</a:t>
            </a:r>
          </a:p>
          <a:p>
            <a:endParaRPr lang="en-US" dirty="0"/>
          </a:p>
          <a:p>
            <a:r>
              <a:rPr lang="en-US" dirty="0"/>
              <a:t>BLOB store data:  2 week,  0.1% </a:t>
            </a:r>
          </a:p>
          <a:p>
            <a:endParaRPr lang="en-US" dirty="0"/>
          </a:p>
          <a:p>
            <a:r>
              <a:rPr lang="en-US" dirty="0"/>
              <a:t>Random distribution of BLOBs assumed</a:t>
            </a:r>
          </a:p>
          <a:p>
            <a:endParaRPr lang="en-US" dirty="0"/>
          </a:p>
          <a:p>
            <a:r>
              <a:rPr lang="en-US" dirty="0"/>
              <a:t>The worst case rates reported</a:t>
            </a:r>
          </a:p>
        </p:txBody>
      </p:sp>
      <p:sp>
        <p:nvSpPr>
          <p:cNvPr id="4" name="Slide Number Placeholder 1"/>
          <p:cNvSpPr txBox="1">
            <a:spLocks/>
          </p:cNvSpPr>
          <p:nvPr/>
        </p:nvSpPr>
        <p:spPr>
          <a:xfrm>
            <a:off x="8359676" y="6355706"/>
            <a:ext cx="2468613" cy="365670"/>
          </a:xfrm>
          <a:prstGeom prst="rect">
            <a:avLst/>
          </a:prstGeom>
        </p:spPr>
        <p:txBody>
          <a:bodyPr vert="horz" lIns="77153" tIns="38576" rIns="77153" bIns="38576" rtlCol="0" anchor="ctr"/>
          <a:lstStyle>
            <a:defPPr>
              <a:defRPr lang="en-US"/>
            </a:defPPr>
            <a:lvl1pPr algn="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Vista Sans OT Reg" pitchFamily="-65" charset="0"/>
                <a:ea typeface="ヒラギノ角ゴ ProN W3" pitchFamily="-65" charset="-128"/>
                <a:cs typeface="ヒラギノ角ゴ ProN W3" pitchFamily="-65" charset="-128"/>
                <a:sym typeface="Vista Sans OT Reg" pitchFamily="-65" charset="0"/>
              </a:defRPr>
            </a:lvl1pPr>
            <a:lvl2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ern="1200">
                <a:solidFill>
                  <a:srgbClr val="000000"/>
                </a:solidFill>
                <a:latin typeface="Vista Sans OT Reg" pitchFamily="-65" charset="0"/>
                <a:ea typeface="ヒラギノ角ゴ ProN W3" pitchFamily="-65" charset="-128"/>
                <a:cs typeface="ヒラギノ角ゴ ProN W3" pitchFamily="-65" charset="-128"/>
                <a:sym typeface="Vista Sans OT Reg" pitchFamily="-65" charset="0"/>
              </a:defRPr>
            </a:lvl2pPr>
            <a:lvl3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ern="1200">
                <a:solidFill>
                  <a:srgbClr val="000000"/>
                </a:solidFill>
                <a:latin typeface="Vista Sans OT Reg" pitchFamily="-65" charset="0"/>
                <a:ea typeface="ヒラギノ角ゴ ProN W3" pitchFamily="-65" charset="-128"/>
                <a:cs typeface="ヒラギノ角ゴ ProN W3" pitchFamily="-65" charset="-128"/>
                <a:sym typeface="Vista Sans OT Reg" pitchFamily="-65" charset="0"/>
              </a:defRPr>
            </a:lvl3pPr>
            <a:lvl4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ern="1200">
                <a:solidFill>
                  <a:srgbClr val="000000"/>
                </a:solidFill>
                <a:latin typeface="Vista Sans OT Reg" pitchFamily="-65" charset="0"/>
                <a:ea typeface="ヒラギノ角ゴ ProN W3" pitchFamily="-65" charset="-128"/>
                <a:cs typeface="ヒラギノ角ゴ ProN W3" pitchFamily="-65" charset="-128"/>
                <a:sym typeface="Vista Sans OT Reg" pitchFamily="-65" charset="0"/>
              </a:defRPr>
            </a:lvl4pPr>
            <a:lvl5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ern="1200">
                <a:solidFill>
                  <a:srgbClr val="000000"/>
                </a:solidFill>
                <a:latin typeface="Vista Sans OT Reg" pitchFamily="-65" charset="0"/>
                <a:ea typeface="ヒラギノ角ゴ ProN W3" pitchFamily="-65" charset="-128"/>
                <a:cs typeface="ヒラギノ角ゴ ProN W3" pitchFamily="-65" charset="-128"/>
                <a:sym typeface="Vista Sans OT Reg" pitchFamily="-65" charset="0"/>
              </a:defRPr>
            </a:lvl5pPr>
            <a:lvl6pPr marL="2286000" algn="l" defTabSz="457200" rtl="0" eaLnBrk="1" latinLnBrk="0" hangingPunct="1">
              <a:defRPr kern="1200">
                <a:solidFill>
                  <a:srgbClr val="000000"/>
                </a:solidFill>
                <a:latin typeface="Vista Sans OT Reg" pitchFamily="-65" charset="0"/>
                <a:ea typeface="ヒラギノ角ゴ ProN W3" pitchFamily="-65" charset="-128"/>
                <a:cs typeface="ヒラギノ角ゴ ProN W3" pitchFamily="-65" charset="-128"/>
                <a:sym typeface="Vista Sans OT Reg" pitchFamily="-65" charset="0"/>
              </a:defRPr>
            </a:lvl6pPr>
            <a:lvl7pPr marL="2743200" algn="l" defTabSz="457200" rtl="0" eaLnBrk="1" latinLnBrk="0" hangingPunct="1">
              <a:defRPr kern="1200">
                <a:solidFill>
                  <a:srgbClr val="000000"/>
                </a:solidFill>
                <a:latin typeface="Vista Sans OT Reg" pitchFamily="-65" charset="0"/>
                <a:ea typeface="ヒラギノ角ゴ ProN W3" pitchFamily="-65" charset="-128"/>
                <a:cs typeface="ヒラギノ角ゴ ProN W3" pitchFamily="-65" charset="-128"/>
                <a:sym typeface="Vista Sans OT Reg" pitchFamily="-65" charset="0"/>
              </a:defRPr>
            </a:lvl7pPr>
            <a:lvl8pPr marL="3200400" algn="l" defTabSz="457200" rtl="0" eaLnBrk="1" latinLnBrk="0" hangingPunct="1">
              <a:defRPr kern="1200">
                <a:solidFill>
                  <a:srgbClr val="000000"/>
                </a:solidFill>
                <a:latin typeface="Vista Sans OT Reg" pitchFamily="-65" charset="0"/>
                <a:ea typeface="ヒラギノ角ゴ ProN W3" pitchFamily="-65" charset="-128"/>
                <a:cs typeface="ヒラギノ角ゴ ProN W3" pitchFamily="-65" charset="-128"/>
                <a:sym typeface="Vista Sans OT Reg" pitchFamily="-65" charset="0"/>
              </a:defRPr>
            </a:lvl8pPr>
            <a:lvl9pPr marL="3657600" algn="l" defTabSz="457200" rtl="0" eaLnBrk="1" latinLnBrk="0" hangingPunct="1">
              <a:defRPr kern="1200">
                <a:solidFill>
                  <a:srgbClr val="000000"/>
                </a:solidFill>
                <a:latin typeface="Vista Sans OT Reg" pitchFamily="-65" charset="0"/>
                <a:ea typeface="ヒラギノ角ゴ ProN W3" pitchFamily="-65" charset="-128"/>
                <a:cs typeface="ヒラギノ角ゴ ProN W3" pitchFamily="-65" charset="-128"/>
                <a:sym typeface="Vista Sans OT Reg" pitchFamily="-65" charset="0"/>
              </a:defRPr>
            </a:lvl9pPr>
          </a:lstStyle>
          <a:p>
            <a:r>
              <a:rPr lang="en-US" sz="1688" dirty="0"/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182084967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Rectangle 1"/>
          <p:cNvSpPr>
            <a:spLocks noGrp="1" noChangeArrowheads="1"/>
          </p:cNvSpPr>
          <p:nvPr>
            <p:ph type="title"/>
          </p:nvPr>
        </p:nvSpPr>
        <p:spPr>
          <a:xfrm>
            <a:off x="1273969" y="535781"/>
            <a:ext cx="9633347" cy="557213"/>
          </a:xfrm>
          <a:ln/>
        </p:spPr>
        <p:txBody>
          <a:bodyPr>
            <a:normAutofit fontScale="90000"/>
          </a:bodyPr>
          <a:lstStyle/>
          <a:p>
            <a:r>
              <a:rPr lang="en-US" dirty="0"/>
              <a:t>Hot and warm divide</a:t>
            </a:r>
          </a:p>
        </p:txBody>
      </p:sp>
      <p:graphicFrame>
        <p:nvGraphicFramePr>
          <p:cNvPr id="12" name="Chart 11"/>
          <p:cNvGraphicFramePr/>
          <p:nvPr>
            <p:extLst/>
          </p:nvPr>
        </p:nvGraphicFramePr>
        <p:xfrm>
          <a:off x="1145381" y="1500187"/>
          <a:ext cx="9451181" cy="49506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0" name="Slide Number Placeholder 1"/>
          <p:cNvSpPr txBox="1">
            <a:spLocks/>
          </p:cNvSpPr>
          <p:nvPr/>
        </p:nvSpPr>
        <p:spPr>
          <a:xfrm>
            <a:off x="8359676" y="6355706"/>
            <a:ext cx="2468613" cy="365670"/>
          </a:xfrm>
          <a:prstGeom prst="rect">
            <a:avLst/>
          </a:prstGeom>
        </p:spPr>
        <p:txBody>
          <a:bodyPr vert="horz" lIns="77153" tIns="38576" rIns="77153" bIns="38576" rtlCol="0" anchor="ctr"/>
          <a:lstStyle>
            <a:defPPr>
              <a:defRPr lang="en-US"/>
            </a:defPPr>
            <a:lvl1pPr algn="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Vista Sans OT Reg" pitchFamily="-65" charset="0"/>
                <a:ea typeface="ヒラギノ角ゴ ProN W3" pitchFamily="-65" charset="-128"/>
                <a:cs typeface="ヒラギノ角ゴ ProN W3" pitchFamily="-65" charset="-128"/>
                <a:sym typeface="Vista Sans OT Reg" pitchFamily="-65" charset="0"/>
              </a:defRPr>
            </a:lvl1pPr>
            <a:lvl2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ern="1200">
                <a:solidFill>
                  <a:srgbClr val="000000"/>
                </a:solidFill>
                <a:latin typeface="Vista Sans OT Reg" pitchFamily="-65" charset="0"/>
                <a:ea typeface="ヒラギノ角ゴ ProN W3" pitchFamily="-65" charset="-128"/>
                <a:cs typeface="ヒラギノ角ゴ ProN W3" pitchFamily="-65" charset="-128"/>
                <a:sym typeface="Vista Sans OT Reg" pitchFamily="-65" charset="0"/>
              </a:defRPr>
            </a:lvl2pPr>
            <a:lvl3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ern="1200">
                <a:solidFill>
                  <a:srgbClr val="000000"/>
                </a:solidFill>
                <a:latin typeface="Vista Sans OT Reg" pitchFamily="-65" charset="0"/>
                <a:ea typeface="ヒラギノ角ゴ ProN W3" pitchFamily="-65" charset="-128"/>
                <a:cs typeface="ヒラギノ角ゴ ProN W3" pitchFamily="-65" charset="-128"/>
                <a:sym typeface="Vista Sans OT Reg" pitchFamily="-65" charset="0"/>
              </a:defRPr>
            </a:lvl3pPr>
            <a:lvl4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ern="1200">
                <a:solidFill>
                  <a:srgbClr val="000000"/>
                </a:solidFill>
                <a:latin typeface="Vista Sans OT Reg" pitchFamily="-65" charset="0"/>
                <a:ea typeface="ヒラギノ角ゴ ProN W3" pitchFamily="-65" charset="-128"/>
                <a:cs typeface="ヒラギノ角ゴ ProN W3" pitchFamily="-65" charset="-128"/>
                <a:sym typeface="Vista Sans OT Reg" pitchFamily="-65" charset="0"/>
              </a:defRPr>
            </a:lvl4pPr>
            <a:lvl5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ern="1200">
                <a:solidFill>
                  <a:srgbClr val="000000"/>
                </a:solidFill>
                <a:latin typeface="Vista Sans OT Reg" pitchFamily="-65" charset="0"/>
                <a:ea typeface="ヒラギノ角ゴ ProN W3" pitchFamily="-65" charset="-128"/>
                <a:cs typeface="ヒラギノ角ゴ ProN W3" pitchFamily="-65" charset="-128"/>
                <a:sym typeface="Vista Sans OT Reg" pitchFamily="-65" charset="0"/>
              </a:defRPr>
            </a:lvl5pPr>
            <a:lvl6pPr marL="2286000" algn="l" defTabSz="457200" rtl="0" eaLnBrk="1" latinLnBrk="0" hangingPunct="1">
              <a:defRPr kern="1200">
                <a:solidFill>
                  <a:srgbClr val="000000"/>
                </a:solidFill>
                <a:latin typeface="Vista Sans OT Reg" pitchFamily="-65" charset="0"/>
                <a:ea typeface="ヒラギノ角ゴ ProN W3" pitchFamily="-65" charset="-128"/>
                <a:cs typeface="ヒラギノ角ゴ ProN W3" pitchFamily="-65" charset="-128"/>
                <a:sym typeface="Vista Sans OT Reg" pitchFamily="-65" charset="0"/>
              </a:defRPr>
            </a:lvl6pPr>
            <a:lvl7pPr marL="2743200" algn="l" defTabSz="457200" rtl="0" eaLnBrk="1" latinLnBrk="0" hangingPunct="1">
              <a:defRPr kern="1200">
                <a:solidFill>
                  <a:srgbClr val="000000"/>
                </a:solidFill>
                <a:latin typeface="Vista Sans OT Reg" pitchFamily="-65" charset="0"/>
                <a:ea typeface="ヒラギノ角ゴ ProN W3" pitchFamily="-65" charset="-128"/>
                <a:cs typeface="ヒラギノ角ゴ ProN W3" pitchFamily="-65" charset="-128"/>
                <a:sym typeface="Vista Sans OT Reg" pitchFamily="-65" charset="0"/>
              </a:defRPr>
            </a:lvl7pPr>
            <a:lvl8pPr marL="3200400" algn="l" defTabSz="457200" rtl="0" eaLnBrk="1" latinLnBrk="0" hangingPunct="1">
              <a:defRPr kern="1200">
                <a:solidFill>
                  <a:srgbClr val="000000"/>
                </a:solidFill>
                <a:latin typeface="Vista Sans OT Reg" pitchFamily="-65" charset="0"/>
                <a:ea typeface="ヒラギノ角ゴ ProN W3" pitchFamily="-65" charset="-128"/>
                <a:cs typeface="ヒラギノ角ゴ ProN W3" pitchFamily="-65" charset="-128"/>
                <a:sym typeface="Vista Sans OT Reg" pitchFamily="-65" charset="0"/>
              </a:defRPr>
            </a:lvl8pPr>
            <a:lvl9pPr marL="3657600" algn="l" defTabSz="457200" rtl="0" eaLnBrk="1" latinLnBrk="0" hangingPunct="1">
              <a:defRPr kern="1200">
                <a:solidFill>
                  <a:srgbClr val="000000"/>
                </a:solidFill>
                <a:latin typeface="Vista Sans OT Reg" pitchFamily="-65" charset="0"/>
                <a:ea typeface="ヒラギノ角ゴ ProN W3" pitchFamily="-65" charset="-128"/>
                <a:cs typeface="ヒラギノ角ゴ ProN W3" pitchFamily="-65" charset="-128"/>
                <a:sym typeface="Vista Sans OT Reg" pitchFamily="-65" charset="0"/>
              </a:defRPr>
            </a:lvl9pPr>
          </a:lstStyle>
          <a:p>
            <a:r>
              <a:rPr lang="en-US" sz="1688" dirty="0"/>
              <a:t>19</a:t>
            </a:r>
          </a:p>
        </p:txBody>
      </p:sp>
      <p:sp>
        <p:nvSpPr>
          <p:cNvPr id="11" name="Rectangle 10"/>
          <p:cNvSpPr/>
          <p:nvPr/>
        </p:nvSpPr>
        <p:spPr bwMode="auto">
          <a:xfrm rot="5400000" flipV="1">
            <a:off x="5366936" y="3579421"/>
            <a:ext cx="4158467" cy="12858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76200" cap="flat" cmpd="sng" algn="ctr">
            <a:solidFill>
              <a:srgbClr val="B9EDFF"/>
            </a:solidFill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FF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110503" y="1950244"/>
            <a:ext cx="1627112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700" b="1" dirty="0">
                <a:solidFill>
                  <a:srgbClr val="FF0000"/>
                </a:solidFill>
              </a:rPr>
              <a:t>HOT DATA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217694" y="1950244"/>
            <a:ext cx="2017604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700" b="1" dirty="0">
                <a:solidFill>
                  <a:srgbClr val="FFC000"/>
                </a:solidFill>
              </a:rPr>
              <a:t>WARM DATA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742998" y="2612530"/>
            <a:ext cx="3087384" cy="4559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63" dirty="0"/>
              <a:t>&lt; 3 months </a:t>
            </a:r>
            <a:r>
              <a:rPr lang="en-US" sz="2363" dirty="0">
                <a:sym typeface="Wingdings" panose="05000000000000000000" pitchFamily="2" charset="2"/>
              </a:rPr>
              <a:t> Haystack</a:t>
            </a:r>
            <a:endParaRPr lang="en-US" sz="2363" dirty="0"/>
          </a:p>
        </p:txBody>
      </p:sp>
      <p:sp>
        <p:nvSpPr>
          <p:cNvPr id="18" name="TextBox 17"/>
          <p:cNvSpPr txBox="1"/>
          <p:nvPr/>
        </p:nvSpPr>
        <p:spPr>
          <a:xfrm>
            <a:off x="8089106" y="2593182"/>
            <a:ext cx="2244974" cy="4559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63" dirty="0"/>
              <a:t>&gt; 3 months </a:t>
            </a:r>
            <a:r>
              <a:rPr lang="en-US" sz="2363" dirty="0">
                <a:sym typeface="Wingdings" panose="05000000000000000000" pitchFamily="2" charset="2"/>
              </a:rPr>
              <a:t> f4</a:t>
            </a:r>
            <a:endParaRPr lang="en-US" sz="2363" dirty="0"/>
          </a:p>
        </p:txBody>
      </p:sp>
      <p:sp>
        <p:nvSpPr>
          <p:cNvPr id="13" name="Rectangle 12"/>
          <p:cNvSpPr/>
          <p:nvPr/>
        </p:nvSpPr>
        <p:spPr bwMode="auto">
          <a:xfrm flipV="1">
            <a:off x="2045494" y="4804887"/>
            <a:ext cx="8316140" cy="38575"/>
          </a:xfrm>
          <a:prstGeom prst="rect">
            <a:avLst/>
          </a:prstGeom>
          <a:solidFill>
            <a:srgbClr val="C00000"/>
          </a:solidFill>
          <a:ln w="25400" cap="flat" cmpd="sng" algn="ctr">
            <a:solidFill>
              <a:srgbClr val="C00000"/>
            </a:solidFill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FF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539163" y="4457700"/>
            <a:ext cx="1595693" cy="4039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25" dirty="0">
                <a:solidFill>
                  <a:srgbClr val="C00000"/>
                </a:solidFill>
              </a:rPr>
              <a:t>80 Reads/Sec</a:t>
            </a:r>
          </a:p>
        </p:txBody>
      </p:sp>
    </p:spTree>
    <p:extLst>
      <p:ext uri="{BB962C8B-B14F-4D97-AF65-F5344CB8AC3E}">
        <p14:creationId xmlns:p14="http://schemas.microsoft.com/office/powerpoint/2010/main" val="1980497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" grpId="0"/>
      <p:bldP spid="18" grpId="0"/>
      <p:bldP spid="13" grpId="0" animBg="1"/>
      <p:bldP spid="3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1860" y="1307306"/>
            <a:ext cx="9108281" cy="5464969"/>
          </a:xfrm>
          <a:prstGeom prst="rect">
            <a:avLst/>
          </a:prstGeom>
        </p:spPr>
      </p:pic>
      <p:sp>
        <p:nvSpPr>
          <p:cNvPr id="12289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 dirty="0"/>
              <a:t>It is warm, not cold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1273969" y="4393406"/>
            <a:ext cx="4307681" cy="2003822"/>
          </a:xfrm>
        </p:spPr>
        <p:txBody>
          <a:bodyPr/>
          <a:lstStyle/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Slide Number Placeholder 1"/>
          <p:cNvSpPr txBox="1">
            <a:spLocks/>
          </p:cNvSpPr>
          <p:nvPr/>
        </p:nvSpPr>
        <p:spPr>
          <a:xfrm>
            <a:off x="8359676" y="6355706"/>
            <a:ext cx="2468613" cy="365670"/>
          </a:xfrm>
          <a:prstGeom prst="rect">
            <a:avLst/>
          </a:prstGeom>
        </p:spPr>
        <p:txBody>
          <a:bodyPr vert="horz" lIns="77153" tIns="38576" rIns="77153" bIns="38576" rtlCol="0" anchor="ctr"/>
          <a:lstStyle>
            <a:defPPr>
              <a:defRPr lang="en-US"/>
            </a:defPPr>
            <a:lvl1pPr algn="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Vista Sans OT Reg" pitchFamily="-65" charset="0"/>
                <a:ea typeface="ヒラギノ角ゴ ProN W3" pitchFamily="-65" charset="-128"/>
                <a:cs typeface="ヒラギノ角ゴ ProN W3" pitchFamily="-65" charset="-128"/>
                <a:sym typeface="Vista Sans OT Reg" pitchFamily="-65" charset="0"/>
              </a:defRPr>
            </a:lvl1pPr>
            <a:lvl2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ern="1200">
                <a:solidFill>
                  <a:srgbClr val="000000"/>
                </a:solidFill>
                <a:latin typeface="Vista Sans OT Reg" pitchFamily="-65" charset="0"/>
                <a:ea typeface="ヒラギノ角ゴ ProN W3" pitchFamily="-65" charset="-128"/>
                <a:cs typeface="ヒラギノ角ゴ ProN W3" pitchFamily="-65" charset="-128"/>
                <a:sym typeface="Vista Sans OT Reg" pitchFamily="-65" charset="0"/>
              </a:defRPr>
            </a:lvl2pPr>
            <a:lvl3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ern="1200">
                <a:solidFill>
                  <a:srgbClr val="000000"/>
                </a:solidFill>
                <a:latin typeface="Vista Sans OT Reg" pitchFamily="-65" charset="0"/>
                <a:ea typeface="ヒラギノ角ゴ ProN W3" pitchFamily="-65" charset="-128"/>
                <a:cs typeface="ヒラギノ角ゴ ProN W3" pitchFamily="-65" charset="-128"/>
                <a:sym typeface="Vista Sans OT Reg" pitchFamily="-65" charset="0"/>
              </a:defRPr>
            </a:lvl3pPr>
            <a:lvl4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ern="1200">
                <a:solidFill>
                  <a:srgbClr val="000000"/>
                </a:solidFill>
                <a:latin typeface="Vista Sans OT Reg" pitchFamily="-65" charset="0"/>
                <a:ea typeface="ヒラギノ角ゴ ProN W3" pitchFamily="-65" charset="-128"/>
                <a:cs typeface="ヒラギノ角ゴ ProN W3" pitchFamily="-65" charset="-128"/>
                <a:sym typeface="Vista Sans OT Reg" pitchFamily="-65" charset="0"/>
              </a:defRPr>
            </a:lvl4pPr>
            <a:lvl5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ern="1200">
                <a:solidFill>
                  <a:srgbClr val="000000"/>
                </a:solidFill>
                <a:latin typeface="Vista Sans OT Reg" pitchFamily="-65" charset="0"/>
                <a:ea typeface="ヒラギノ角ゴ ProN W3" pitchFamily="-65" charset="-128"/>
                <a:cs typeface="ヒラギノ角ゴ ProN W3" pitchFamily="-65" charset="-128"/>
                <a:sym typeface="Vista Sans OT Reg" pitchFamily="-65" charset="0"/>
              </a:defRPr>
            </a:lvl5pPr>
            <a:lvl6pPr marL="2286000" algn="l" defTabSz="457200" rtl="0" eaLnBrk="1" latinLnBrk="0" hangingPunct="1">
              <a:defRPr kern="1200">
                <a:solidFill>
                  <a:srgbClr val="000000"/>
                </a:solidFill>
                <a:latin typeface="Vista Sans OT Reg" pitchFamily="-65" charset="0"/>
                <a:ea typeface="ヒラギノ角ゴ ProN W3" pitchFamily="-65" charset="-128"/>
                <a:cs typeface="ヒラギノ角ゴ ProN W3" pitchFamily="-65" charset="-128"/>
                <a:sym typeface="Vista Sans OT Reg" pitchFamily="-65" charset="0"/>
              </a:defRPr>
            </a:lvl6pPr>
            <a:lvl7pPr marL="2743200" algn="l" defTabSz="457200" rtl="0" eaLnBrk="1" latinLnBrk="0" hangingPunct="1">
              <a:defRPr kern="1200">
                <a:solidFill>
                  <a:srgbClr val="000000"/>
                </a:solidFill>
                <a:latin typeface="Vista Sans OT Reg" pitchFamily="-65" charset="0"/>
                <a:ea typeface="ヒラギノ角ゴ ProN W3" pitchFamily="-65" charset="-128"/>
                <a:cs typeface="ヒラギノ角ゴ ProN W3" pitchFamily="-65" charset="-128"/>
                <a:sym typeface="Vista Sans OT Reg" pitchFamily="-65" charset="0"/>
              </a:defRPr>
            </a:lvl7pPr>
            <a:lvl8pPr marL="3200400" algn="l" defTabSz="457200" rtl="0" eaLnBrk="1" latinLnBrk="0" hangingPunct="1">
              <a:defRPr kern="1200">
                <a:solidFill>
                  <a:srgbClr val="000000"/>
                </a:solidFill>
                <a:latin typeface="Vista Sans OT Reg" pitchFamily="-65" charset="0"/>
                <a:ea typeface="ヒラギノ角ゴ ProN W3" pitchFamily="-65" charset="-128"/>
                <a:cs typeface="ヒラギノ角ゴ ProN W3" pitchFamily="-65" charset="-128"/>
                <a:sym typeface="Vista Sans OT Reg" pitchFamily="-65" charset="0"/>
              </a:defRPr>
            </a:lvl8pPr>
            <a:lvl9pPr marL="3657600" algn="l" defTabSz="457200" rtl="0" eaLnBrk="1" latinLnBrk="0" hangingPunct="1">
              <a:defRPr kern="1200">
                <a:solidFill>
                  <a:srgbClr val="000000"/>
                </a:solidFill>
                <a:latin typeface="Vista Sans OT Reg" pitchFamily="-65" charset="0"/>
                <a:ea typeface="ヒラギノ角ゴ ProN W3" pitchFamily="-65" charset="-128"/>
                <a:cs typeface="ヒラギノ角ゴ ProN W3" pitchFamily="-65" charset="-128"/>
                <a:sym typeface="Vista Sans OT Reg" pitchFamily="-65" charset="0"/>
              </a:defRPr>
            </a:lvl9pPr>
          </a:lstStyle>
          <a:p>
            <a:r>
              <a:rPr lang="en-US" sz="1688" dirty="0"/>
              <a:t>20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745831" y="4907757"/>
            <a:ext cx="2121694" cy="5598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38" b="1" dirty="0">
                <a:solidFill>
                  <a:srgbClr val="FF0000"/>
                </a:solidFill>
              </a:rPr>
              <a:t>HOT DATA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960519" y="4907757"/>
            <a:ext cx="2622123" cy="5598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38" b="1" dirty="0">
                <a:solidFill>
                  <a:srgbClr val="FFC000"/>
                </a:solidFill>
              </a:rPr>
              <a:t>WARM DATA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717131" y="3879057"/>
            <a:ext cx="4103112" cy="5598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38" dirty="0">
                <a:sym typeface="Wingdings" panose="05000000000000000000" pitchFamily="2" charset="2"/>
              </a:rPr>
              <a:t>Haystack (50%)</a:t>
            </a:r>
            <a:endParaRPr lang="en-US" sz="3038" dirty="0"/>
          </a:p>
        </p:txBody>
      </p:sp>
      <p:sp>
        <p:nvSpPr>
          <p:cNvPr id="14" name="TextBox 13"/>
          <p:cNvSpPr txBox="1"/>
          <p:nvPr/>
        </p:nvSpPr>
        <p:spPr>
          <a:xfrm>
            <a:off x="7960519" y="3879057"/>
            <a:ext cx="2507456" cy="5598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38" dirty="0">
                <a:sym typeface="Wingdings" panose="05000000000000000000" pitchFamily="2" charset="2"/>
              </a:rPr>
              <a:t>F4 (50%)</a:t>
            </a:r>
            <a:endParaRPr lang="en-US" sz="3038" dirty="0"/>
          </a:p>
        </p:txBody>
      </p:sp>
      <p:sp>
        <p:nvSpPr>
          <p:cNvPr id="15" name="Rectangle 14"/>
          <p:cNvSpPr/>
          <p:nvPr/>
        </p:nvSpPr>
        <p:spPr bwMode="auto">
          <a:xfrm rot="5400000" flipV="1">
            <a:off x="6738938" y="4650583"/>
            <a:ext cx="2057401" cy="128588"/>
          </a:xfrm>
          <a:prstGeom prst="rect">
            <a:avLst/>
          </a:prstGeom>
          <a:solidFill>
            <a:srgbClr val="0DC0FF"/>
          </a:solidFill>
          <a:ln w="25400" cap="flat" cmpd="sng" algn="ctr">
            <a:solidFill>
              <a:srgbClr val="4FD1FF"/>
            </a:solidFill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FF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16" name="Rectangle 15"/>
          <p:cNvSpPr/>
          <p:nvPr/>
        </p:nvSpPr>
        <p:spPr bwMode="auto">
          <a:xfrm flipV="1">
            <a:off x="2752725" y="3621881"/>
            <a:ext cx="7393781" cy="102869"/>
          </a:xfrm>
          <a:prstGeom prst="rect">
            <a:avLst/>
          </a:prstGeom>
          <a:solidFill>
            <a:srgbClr val="0DC0FF"/>
          </a:solidFill>
          <a:ln w="25400" cap="flat" cmpd="sng" algn="ctr">
            <a:solidFill>
              <a:srgbClr val="4FD1FF"/>
            </a:solidFill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FF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588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3" grpId="0"/>
      <p:bldP spid="14" grpId="0"/>
      <p:bldP spid="15" grpId="0" animBg="1"/>
      <p:bldP spid="16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f4 Performance: Most loaded disk in cluster</a:t>
            </a:r>
          </a:p>
        </p:txBody>
      </p:sp>
      <p:sp>
        <p:nvSpPr>
          <p:cNvPr id="6" name="Slide Number Placeholder 1"/>
          <p:cNvSpPr txBox="1">
            <a:spLocks/>
          </p:cNvSpPr>
          <p:nvPr/>
        </p:nvSpPr>
        <p:spPr>
          <a:xfrm>
            <a:off x="8359676" y="6355706"/>
            <a:ext cx="2468613" cy="365670"/>
          </a:xfrm>
          <a:prstGeom prst="rect">
            <a:avLst/>
          </a:prstGeom>
        </p:spPr>
        <p:txBody>
          <a:bodyPr vert="horz" lIns="77153" tIns="38576" rIns="77153" bIns="38576" rtlCol="0" anchor="ctr"/>
          <a:lstStyle>
            <a:defPPr>
              <a:defRPr lang="en-US"/>
            </a:defPPr>
            <a:lvl1pPr algn="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Vista Sans OT Reg" pitchFamily="-65" charset="0"/>
                <a:ea typeface="ヒラギノ角ゴ ProN W3" pitchFamily="-65" charset="-128"/>
                <a:cs typeface="ヒラギノ角ゴ ProN W3" pitchFamily="-65" charset="-128"/>
                <a:sym typeface="Vista Sans OT Reg" pitchFamily="-65" charset="0"/>
              </a:defRPr>
            </a:lvl1pPr>
            <a:lvl2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ern="1200">
                <a:solidFill>
                  <a:srgbClr val="000000"/>
                </a:solidFill>
                <a:latin typeface="Vista Sans OT Reg" pitchFamily="-65" charset="0"/>
                <a:ea typeface="ヒラギノ角ゴ ProN W3" pitchFamily="-65" charset="-128"/>
                <a:cs typeface="ヒラギノ角ゴ ProN W3" pitchFamily="-65" charset="-128"/>
                <a:sym typeface="Vista Sans OT Reg" pitchFamily="-65" charset="0"/>
              </a:defRPr>
            </a:lvl2pPr>
            <a:lvl3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ern="1200">
                <a:solidFill>
                  <a:srgbClr val="000000"/>
                </a:solidFill>
                <a:latin typeface="Vista Sans OT Reg" pitchFamily="-65" charset="0"/>
                <a:ea typeface="ヒラギノ角ゴ ProN W3" pitchFamily="-65" charset="-128"/>
                <a:cs typeface="ヒラギノ角ゴ ProN W3" pitchFamily="-65" charset="-128"/>
                <a:sym typeface="Vista Sans OT Reg" pitchFamily="-65" charset="0"/>
              </a:defRPr>
            </a:lvl3pPr>
            <a:lvl4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ern="1200">
                <a:solidFill>
                  <a:srgbClr val="000000"/>
                </a:solidFill>
                <a:latin typeface="Vista Sans OT Reg" pitchFamily="-65" charset="0"/>
                <a:ea typeface="ヒラギノ角ゴ ProN W3" pitchFamily="-65" charset="-128"/>
                <a:cs typeface="ヒラギノ角ゴ ProN W3" pitchFamily="-65" charset="-128"/>
                <a:sym typeface="Vista Sans OT Reg" pitchFamily="-65" charset="0"/>
              </a:defRPr>
            </a:lvl4pPr>
            <a:lvl5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ern="1200">
                <a:solidFill>
                  <a:srgbClr val="000000"/>
                </a:solidFill>
                <a:latin typeface="Vista Sans OT Reg" pitchFamily="-65" charset="0"/>
                <a:ea typeface="ヒラギノ角ゴ ProN W3" pitchFamily="-65" charset="-128"/>
                <a:cs typeface="ヒラギノ角ゴ ProN W3" pitchFamily="-65" charset="-128"/>
                <a:sym typeface="Vista Sans OT Reg" pitchFamily="-65" charset="0"/>
              </a:defRPr>
            </a:lvl5pPr>
            <a:lvl6pPr marL="2286000" algn="l" defTabSz="457200" rtl="0" eaLnBrk="1" latinLnBrk="0" hangingPunct="1">
              <a:defRPr kern="1200">
                <a:solidFill>
                  <a:srgbClr val="000000"/>
                </a:solidFill>
                <a:latin typeface="Vista Sans OT Reg" pitchFamily="-65" charset="0"/>
                <a:ea typeface="ヒラギノ角ゴ ProN W3" pitchFamily="-65" charset="-128"/>
                <a:cs typeface="ヒラギノ角ゴ ProN W3" pitchFamily="-65" charset="-128"/>
                <a:sym typeface="Vista Sans OT Reg" pitchFamily="-65" charset="0"/>
              </a:defRPr>
            </a:lvl6pPr>
            <a:lvl7pPr marL="2743200" algn="l" defTabSz="457200" rtl="0" eaLnBrk="1" latinLnBrk="0" hangingPunct="1">
              <a:defRPr kern="1200">
                <a:solidFill>
                  <a:srgbClr val="000000"/>
                </a:solidFill>
                <a:latin typeface="Vista Sans OT Reg" pitchFamily="-65" charset="0"/>
                <a:ea typeface="ヒラギノ角ゴ ProN W3" pitchFamily="-65" charset="-128"/>
                <a:cs typeface="ヒラギノ角ゴ ProN W3" pitchFamily="-65" charset="-128"/>
                <a:sym typeface="Vista Sans OT Reg" pitchFamily="-65" charset="0"/>
              </a:defRPr>
            </a:lvl7pPr>
            <a:lvl8pPr marL="3200400" algn="l" defTabSz="457200" rtl="0" eaLnBrk="1" latinLnBrk="0" hangingPunct="1">
              <a:defRPr kern="1200">
                <a:solidFill>
                  <a:srgbClr val="000000"/>
                </a:solidFill>
                <a:latin typeface="Vista Sans OT Reg" pitchFamily="-65" charset="0"/>
                <a:ea typeface="ヒラギノ角ゴ ProN W3" pitchFamily="-65" charset="-128"/>
                <a:cs typeface="ヒラギノ角ゴ ProN W3" pitchFamily="-65" charset="-128"/>
                <a:sym typeface="Vista Sans OT Reg" pitchFamily="-65" charset="0"/>
              </a:defRPr>
            </a:lvl8pPr>
            <a:lvl9pPr marL="3657600" algn="l" defTabSz="457200" rtl="0" eaLnBrk="1" latinLnBrk="0" hangingPunct="1">
              <a:defRPr kern="1200">
                <a:solidFill>
                  <a:srgbClr val="000000"/>
                </a:solidFill>
                <a:latin typeface="Vista Sans OT Reg" pitchFamily="-65" charset="0"/>
                <a:ea typeface="ヒラギノ角ゴ ProN W3" pitchFamily="-65" charset="-128"/>
                <a:cs typeface="ヒラギノ角ゴ ProN W3" pitchFamily="-65" charset="-128"/>
                <a:sym typeface="Vista Sans OT Reg" pitchFamily="-65" charset="0"/>
              </a:defRPr>
            </a:lvl9pPr>
          </a:lstStyle>
          <a:p>
            <a:r>
              <a:rPr lang="en-US" sz="1688" dirty="0"/>
              <a:t>21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-1228726" y="828675"/>
            <a:ext cx="184731" cy="3261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519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8281" y="1114425"/>
            <a:ext cx="9215438" cy="5529263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3845719" y="1628775"/>
            <a:ext cx="5352299" cy="5598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38" b="1" dirty="0">
                <a:solidFill>
                  <a:srgbClr val="0070C0"/>
                </a:solidFill>
              </a:rPr>
              <a:t>Peak load on disk: 35 Reads/Sec</a:t>
            </a:r>
          </a:p>
        </p:txBody>
      </p:sp>
      <p:sp>
        <p:nvSpPr>
          <p:cNvPr id="38" name="Rectangle 37"/>
          <p:cNvSpPr/>
          <p:nvPr/>
        </p:nvSpPr>
        <p:spPr bwMode="auto">
          <a:xfrm>
            <a:off x="2688431" y="2143125"/>
            <a:ext cx="7393781" cy="64294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rgbClr val="00B0F0"/>
            </a:solidFill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19">
              <a:solidFill>
                <a:srgbClr val="FF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3" name="Rectangle 2"/>
          <p:cNvSpPr/>
          <p:nvPr/>
        </p:nvSpPr>
        <p:spPr bwMode="auto">
          <a:xfrm rot="16200000">
            <a:off x="759619" y="3493294"/>
            <a:ext cx="1800225" cy="514350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77153" tIns="38576" rIns="77153" bIns="38576" numCol="1" rtlCol="0" anchor="t" anchorCtr="0" compatLnSpc="1">
            <a:prstTxWarp prst="textNoShape">
              <a:avLst/>
            </a:prstTxWarp>
          </a:bodyPr>
          <a:lstStyle/>
          <a:p>
            <a:pPr defTabSz="7715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700" dirty="0">
                <a:solidFill>
                  <a:srgbClr val="000000"/>
                </a:solidFill>
                <a:latin typeface="Vista Sans OT Reg" pitchFamily="-65" charset="0"/>
                <a:ea typeface="ヒラギノ角ゴ ProN W3" pitchFamily="-65" charset="-128"/>
                <a:cs typeface="ヒラギノ角ゴ ProN W3" pitchFamily="-65" charset="-128"/>
                <a:sym typeface="Vista Sans OT Reg" pitchFamily="-65" charset="0"/>
              </a:rPr>
              <a:t>Reads/Sec</a:t>
            </a:r>
          </a:p>
        </p:txBody>
      </p:sp>
    </p:spTree>
    <p:extLst>
      <p:ext uri="{BB962C8B-B14F-4D97-AF65-F5344CB8AC3E}">
        <p14:creationId xmlns:p14="http://schemas.microsoft.com/office/powerpoint/2010/main" val="1036648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8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8240" y="1114425"/>
            <a:ext cx="9575522" cy="574531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f4 Performance: Latency</a:t>
            </a:r>
            <a:br>
              <a:rPr lang="en-US" dirty="0"/>
            </a:br>
            <a:endParaRPr lang="en-US" dirty="0"/>
          </a:p>
        </p:txBody>
      </p:sp>
      <p:sp>
        <p:nvSpPr>
          <p:cNvPr id="6" name="Slide Number Placeholder 1"/>
          <p:cNvSpPr txBox="1">
            <a:spLocks/>
          </p:cNvSpPr>
          <p:nvPr/>
        </p:nvSpPr>
        <p:spPr>
          <a:xfrm>
            <a:off x="8359676" y="6355706"/>
            <a:ext cx="2468613" cy="365670"/>
          </a:xfrm>
          <a:prstGeom prst="rect">
            <a:avLst/>
          </a:prstGeom>
        </p:spPr>
        <p:txBody>
          <a:bodyPr vert="horz" lIns="77153" tIns="38576" rIns="77153" bIns="38576" rtlCol="0" anchor="ctr"/>
          <a:lstStyle>
            <a:defPPr>
              <a:defRPr lang="en-US"/>
            </a:defPPr>
            <a:lvl1pPr algn="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Vista Sans OT Reg" pitchFamily="-65" charset="0"/>
                <a:ea typeface="ヒラギノ角ゴ ProN W3" pitchFamily="-65" charset="-128"/>
                <a:cs typeface="ヒラギノ角ゴ ProN W3" pitchFamily="-65" charset="-128"/>
                <a:sym typeface="Vista Sans OT Reg" pitchFamily="-65" charset="0"/>
              </a:defRPr>
            </a:lvl1pPr>
            <a:lvl2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ern="1200">
                <a:solidFill>
                  <a:srgbClr val="000000"/>
                </a:solidFill>
                <a:latin typeface="Vista Sans OT Reg" pitchFamily="-65" charset="0"/>
                <a:ea typeface="ヒラギノ角ゴ ProN W3" pitchFamily="-65" charset="-128"/>
                <a:cs typeface="ヒラギノ角ゴ ProN W3" pitchFamily="-65" charset="-128"/>
                <a:sym typeface="Vista Sans OT Reg" pitchFamily="-65" charset="0"/>
              </a:defRPr>
            </a:lvl2pPr>
            <a:lvl3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ern="1200">
                <a:solidFill>
                  <a:srgbClr val="000000"/>
                </a:solidFill>
                <a:latin typeface="Vista Sans OT Reg" pitchFamily="-65" charset="0"/>
                <a:ea typeface="ヒラギノ角ゴ ProN W3" pitchFamily="-65" charset="-128"/>
                <a:cs typeface="ヒラギノ角ゴ ProN W3" pitchFamily="-65" charset="-128"/>
                <a:sym typeface="Vista Sans OT Reg" pitchFamily="-65" charset="0"/>
              </a:defRPr>
            </a:lvl3pPr>
            <a:lvl4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ern="1200">
                <a:solidFill>
                  <a:srgbClr val="000000"/>
                </a:solidFill>
                <a:latin typeface="Vista Sans OT Reg" pitchFamily="-65" charset="0"/>
                <a:ea typeface="ヒラギノ角ゴ ProN W3" pitchFamily="-65" charset="-128"/>
                <a:cs typeface="ヒラギノ角ゴ ProN W3" pitchFamily="-65" charset="-128"/>
                <a:sym typeface="Vista Sans OT Reg" pitchFamily="-65" charset="0"/>
              </a:defRPr>
            </a:lvl4pPr>
            <a:lvl5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ern="1200">
                <a:solidFill>
                  <a:srgbClr val="000000"/>
                </a:solidFill>
                <a:latin typeface="Vista Sans OT Reg" pitchFamily="-65" charset="0"/>
                <a:ea typeface="ヒラギノ角ゴ ProN W3" pitchFamily="-65" charset="-128"/>
                <a:cs typeface="ヒラギノ角ゴ ProN W3" pitchFamily="-65" charset="-128"/>
                <a:sym typeface="Vista Sans OT Reg" pitchFamily="-65" charset="0"/>
              </a:defRPr>
            </a:lvl5pPr>
            <a:lvl6pPr marL="2286000" algn="l" defTabSz="457200" rtl="0" eaLnBrk="1" latinLnBrk="0" hangingPunct="1">
              <a:defRPr kern="1200">
                <a:solidFill>
                  <a:srgbClr val="000000"/>
                </a:solidFill>
                <a:latin typeface="Vista Sans OT Reg" pitchFamily="-65" charset="0"/>
                <a:ea typeface="ヒラギノ角ゴ ProN W3" pitchFamily="-65" charset="-128"/>
                <a:cs typeface="ヒラギノ角ゴ ProN W3" pitchFamily="-65" charset="-128"/>
                <a:sym typeface="Vista Sans OT Reg" pitchFamily="-65" charset="0"/>
              </a:defRPr>
            </a:lvl6pPr>
            <a:lvl7pPr marL="2743200" algn="l" defTabSz="457200" rtl="0" eaLnBrk="1" latinLnBrk="0" hangingPunct="1">
              <a:defRPr kern="1200">
                <a:solidFill>
                  <a:srgbClr val="000000"/>
                </a:solidFill>
                <a:latin typeface="Vista Sans OT Reg" pitchFamily="-65" charset="0"/>
                <a:ea typeface="ヒラギノ角ゴ ProN W3" pitchFamily="-65" charset="-128"/>
                <a:cs typeface="ヒラギノ角ゴ ProN W3" pitchFamily="-65" charset="-128"/>
                <a:sym typeface="Vista Sans OT Reg" pitchFamily="-65" charset="0"/>
              </a:defRPr>
            </a:lvl7pPr>
            <a:lvl8pPr marL="3200400" algn="l" defTabSz="457200" rtl="0" eaLnBrk="1" latinLnBrk="0" hangingPunct="1">
              <a:defRPr kern="1200">
                <a:solidFill>
                  <a:srgbClr val="000000"/>
                </a:solidFill>
                <a:latin typeface="Vista Sans OT Reg" pitchFamily="-65" charset="0"/>
                <a:ea typeface="ヒラギノ角ゴ ProN W3" pitchFamily="-65" charset="-128"/>
                <a:cs typeface="ヒラギノ角ゴ ProN W3" pitchFamily="-65" charset="-128"/>
                <a:sym typeface="Vista Sans OT Reg" pitchFamily="-65" charset="0"/>
              </a:defRPr>
            </a:lvl8pPr>
            <a:lvl9pPr marL="3657600" algn="l" defTabSz="457200" rtl="0" eaLnBrk="1" latinLnBrk="0" hangingPunct="1">
              <a:defRPr kern="1200">
                <a:solidFill>
                  <a:srgbClr val="000000"/>
                </a:solidFill>
                <a:latin typeface="Vista Sans OT Reg" pitchFamily="-65" charset="0"/>
                <a:ea typeface="ヒラギノ角ゴ ProN W3" pitchFamily="-65" charset="-128"/>
                <a:cs typeface="ヒラギノ角ゴ ProN W3" pitchFamily="-65" charset="-128"/>
                <a:sym typeface="Vista Sans OT Reg" pitchFamily="-65" charset="0"/>
              </a:defRPr>
            </a:lvl9pPr>
          </a:lstStyle>
          <a:p>
            <a:r>
              <a:rPr lang="en-US" sz="1688" dirty="0"/>
              <a:t>22</a:t>
            </a:r>
          </a:p>
        </p:txBody>
      </p:sp>
      <p:cxnSp>
        <p:nvCxnSpPr>
          <p:cNvPr id="8" name="Straight Connector 7"/>
          <p:cNvCxnSpPr/>
          <p:nvPr/>
        </p:nvCxnSpPr>
        <p:spPr bwMode="auto">
          <a:xfrm>
            <a:off x="5260181" y="2430304"/>
            <a:ext cx="0" cy="3343275"/>
          </a:xfrm>
          <a:prstGeom prst="line">
            <a:avLst/>
          </a:prstGeom>
          <a:solidFill>
            <a:srgbClr val="F0C423"/>
          </a:solidFill>
          <a:ln w="57150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" name="Straight Connector 10"/>
          <p:cNvCxnSpPr/>
          <p:nvPr/>
        </p:nvCxnSpPr>
        <p:spPr bwMode="auto">
          <a:xfrm>
            <a:off x="8667750" y="1658779"/>
            <a:ext cx="0" cy="4114800"/>
          </a:xfrm>
          <a:prstGeom prst="line">
            <a:avLst/>
          </a:prstGeom>
          <a:solidFill>
            <a:srgbClr val="F0C423"/>
          </a:solidFill>
          <a:ln w="57150" cap="flat" cmpd="sng" algn="ctr">
            <a:solidFill>
              <a:schemeClr val="accent4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" name="TextBox 8"/>
          <p:cNvSpPr txBox="1"/>
          <p:nvPr/>
        </p:nvSpPr>
        <p:spPr>
          <a:xfrm>
            <a:off x="5517356" y="2850356"/>
            <a:ext cx="2230098" cy="6117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375" b="1" dirty="0">
                <a:solidFill>
                  <a:srgbClr val="7030A0"/>
                </a:solidFill>
              </a:rPr>
              <a:t>P80 = 30ms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667750" y="2850356"/>
            <a:ext cx="2230098" cy="6117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375" b="1" dirty="0">
                <a:solidFill>
                  <a:schemeClr val="accent5">
                    <a:lumMod val="75000"/>
                  </a:schemeClr>
                </a:solidFill>
              </a:rPr>
              <a:t>P99 = 80ms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2386" t="65166" r="7955" b="22710"/>
          <a:stretch/>
        </p:blipFill>
        <p:spPr>
          <a:xfrm>
            <a:off x="8153400" y="535781"/>
            <a:ext cx="2226044" cy="803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740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Concluding Remarks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endParaRPr lang="en-US" dirty="0"/>
          </a:p>
          <a:p>
            <a:r>
              <a:rPr lang="en-US" dirty="0"/>
              <a:t>Facebook’s BLOB storage is big and growing</a:t>
            </a:r>
          </a:p>
          <a:p>
            <a:endParaRPr lang="en-US" dirty="0"/>
          </a:p>
          <a:p>
            <a:r>
              <a:rPr lang="en-US" dirty="0"/>
              <a:t>BLOBs cool down with age</a:t>
            </a:r>
          </a:p>
          <a:p>
            <a:pPr lvl="1"/>
            <a:r>
              <a:rPr lang="en-US" dirty="0"/>
              <a:t>~100X drop in read requests in 60 days</a:t>
            </a:r>
          </a:p>
          <a:p>
            <a:endParaRPr lang="en-US" dirty="0"/>
          </a:p>
          <a:p>
            <a:r>
              <a:rPr lang="en-US" dirty="0"/>
              <a:t>Haystack’s 3.6X replication over provisioning for old, warm data.</a:t>
            </a:r>
          </a:p>
          <a:p>
            <a:endParaRPr lang="en-US" dirty="0"/>
          </a:p>
          <a:p>
            <a:r>
              <a:rPr lang="en-US" dirty="0"/>
              <a:t>f4 encodes data to lower replication to 2.1X</a:t>
            </a:r>
          </a:p>
          <a:p>
            <a:endParaRPr lang="en-US" dirty="0"/>
          </a:p>
        </p:txBody>
      </p:sp>
      <p:sp>
        <p:nvSpPr>
          <p:cNvPr id="4" name="Slide Number Placeholder 1"/>
          <p:cNvSpPr txBox="1">
            <a:spLocks/>
          </p:cNvSpPr>
          <p:nvPr/>
        </p:nvSpPr>
        <p:spPr>
          <a:xfrm>
            <a:off x="8359676" y="6355706"/>
            <a:ext cx="2468613" cy="365670"/>
          </a:xfrm>
          <a:prstGeom prst="rect">
            <a:avLst/>
          </a:prstGeom>
        </p:spPr>
        <p:txBody>
          <a:bodyPr vert="horz" lIns="77153" tIns="38576" rIns="77153" bIns="38576" rtlCol="0" anchor="ctr"/>
          <a:lstStyle>
            <a:defPPr>
              <a:defRPr lang="en-US"/>
            </a:defPPr>
            <a:lvl1pPr algn="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Vista Sans OT Reg" pitchFamily="-65" charset="0"/>
                <a:ea typeface="ヒラギノ角ゴ ProN W3" pitchFamily="-65" charset="-128"/>
                <a:cs typeface="ヒラギノ角ゴ ProN W3" pitchFamily="-65" charset="-128"/>
                <a:sym typeface="Vista Sans OT Reg" pitchFamily="-65" charset="0"/>
              </a:defRPr>
            </a:lvl1pPr>
            <a:lvl2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ern="1200">
                <a:solidFill>
                  <a:srgbClr val="000000"/>
                </a:solidFill>
                <a:latin typeface="Vista Sans OT Reg" pitchFamily="-65" charset="0"/>
                <a:ea typeface="ヒラギノ角ゴ ProN W3" pitchFamily="-65" charset="-128"/>
                <a:cs typeface="ヒラギノ角ゴ ProN W3" pitchFamily="-65" charset="-128"/>
                <a:sym typeface="Vista Sans OT Reg" pitchFamily="-65" charset="0"/>
              </a:defRPr>
            </a:lvl2pPr>
            <a:lvl3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ern="1200">
                <a:solidFill>
                  <a:srgbClr val="000000"/>
                </a:solidFill>
                <a:latin typeface="Vista Sans OT Reg" pitchFamily="-65" charset="0"/>
                <a:ea typeface="ヒラギノ角ゴ ProN W3" pitchFamily="-65" charset="-128"/>
                <a:cs typeface="ヒラギノ角ゴ ProN W3" pitchFamily="-65" charset="-128"/>
                <a:sym typeface="Vista Sans OT Reg" pitchFamily="-65" charset="0"/>
              </a:defRPr>
            </a:lvl3pPr>
            <a:lvl4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ern="1200">
                <a:solidFill>
                  <a:srgbClr val="000000"/>
                </a:solidFill>
                <a:latin typeface="Vista Sans OT Reg" pitchFamily="-65" charset="0"/>
                <a:ea typeface="ヒラギノ角ゴ ProN W3" pitchFamily="-65" charset="-128"/>
                <a:cs typeface="ヒラギノ角ゴ ProN W3" pitchFamily="-65" charset="-128"/>
                <a:sym typeface="Vista Sans OT Reg" pitchFamily="-65" charset="0"/>
              </a:defRPr>
            </a:lvl4pPr>
            <a:lvl5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ern="1200">
                <a:solidFill>
                  <a:srgbClr val="000000"/>
                </a:solidFill>
                <a:latin typeface="Vista Sans OT Reg" pitchFamily="-65" charset="0"/>
                <a:ea typeface="ヒラギノ角ゴ ProN W3" pitchFamily="-65" charset="-128"/>
                <a:cs typeface="ヒラギノ角ゴ ProN W3" pitchFamily="-65" charset="-128"/>
                <a:sym typeface="Vista Sans OT Reg" pitchFamily="-65" charset="0"/>
              </a:defRPr>
            </a:lvl5pPr>
            <a:lvl6pPr marL="2286000" algn="l" defTabSz="457200" rtl="0" eaLnBrk="1" latinLnBrk="0" hangingPunct="1">
              <a:defRPr kern="1200">
                <a:solidFill>
                  <a:srgbClr val="000000"/>
                </a:solidFill>
                <a:latin typeface="Vista Sans OT Reg" pitchFamily="-65" charset="0"/>
                <a:ea typeface="ヒラギノ角ゴ ProN W3" pitchFamily="-65" charset="-128"/>
                <a:cs typeface="ヒラギノ角ゴ ProN W3" pitchFamily="-65" charset="-128"/>
                <a:sym typeface="Vista Sans OT Reg" pitchFamily="-65" charset="0"/>
              </a:defRPr>
            </a:lvl6pPr>
            <a:lvl7pPr marL="2743200" algn="l" defTabSz="457200" rtl="0" eaLnBrk="1" latinLnBrk="0" hangingPunct="1">
              <a:defRPr kern="1200">
                <a:solidFill>
                  <a:srgbClr val="000000"/>
                </a:solidFill>
                <a:latin typeface="Vista Sans OT Reg" pitchFamily="-65" charset="0"/>
                <a:ea typeface="ヒラギノ角ゴ ProN W3" pitchFamily="-65" charset="-128"/>
                <a:cs typeface="ヒラギノ角ゴ ProN W3" pitchFamily="-65" charset="-128"/>
                <a:sym typeface="Vista Sans OT Reg" pitchFamily="-65" charset="0"/>
              </a:defRPr>
            </a:lvl7pPr>
            <a:lvl8pPr marL="3200400" algn="l" defTabSz="457200" rtl="0" eaLnBrk="1" latinLnBrk="0" hangingPunct="1">
              <a:defRPr kern="1200">
                <a:solidFill>
                  <a:srgbClr val="000000"/>
                </a:solidFill>
                <a:latin typeface="Vista Sans OT Reg" pitchFamily="-65" charset="0"/>
                <a:ea typeface="ヒラギノ角ゴ ProN W3" pitchFamily="-65" charset="-128"/>
                <a:cs typeface="ヒラギノ角ゴ ProN W3" pitchFamily="-65" charset="-128"/>
                <a:sym typeface="Vista Sans OT Reg" pitchFamily="-65" charset="0"/>
              </a:defRPr>
            </a:lvl8pPr>
            <a:lvl9pPr marL="3657600" algn="l" defTabSz="457200" rtl="0" eaLnBrk="1" latinLnBrk="0" hangingPunct="1">
              <a:defRPr kern="1200">
                <a:solidFill>
                  <a:srgbClr val="000000"/>
                </a:solidFill>
                <a:latin typeface="Vista Sans OT Reg" pitchFamily="-65" charset="0"/>
                <a:ea typeface="ヒラギノ角ゴ ProN W3" pitchFamily="-65" charset="-128"/>
                <a:cs typeface="ヒラギノ角ゴ ProN W3" pitchFamily="-65" charset="-128"/>
                <a:sym typeface="Vista Sans OT Reg" pitchFamily="-65" charset="0"/>
              </a:defRPr>
            </a:lvl9pPr>
          </a:lstStyle>
          <a:p>
            <a:r>
              <a:rPr lang="en-US" sz="1688" dirty="0"/>
              <a:t>23</a:t>
            </a:r>
          </a:p>
        </p:txBody>
      </p:sp>
    </p:spTree>
    <p:extLst>
      <p:ext uri="{BB962C8B-B14F-4D97-AF65-F5344CB8AC3E}">
        <p14:creationId xmlns:p14="http://schemas.microsoft.com/office/powerpoint/2010/main" val="157487365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44720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714500" y="166254"/>
            <a:ext cx="8763000" cy="2452255"/>
          </a:xfrm>
        </p:spPr>
        <p:txBody>
          <a:bodyPr anchor="ctr">
            <a:normAutofit fontScale="90000"/>
          </a:bodyPr>
          <a:lstStyle/>
          <a:p>
            <a:r>
              <a:rPr lang="en-US" sz="2800" u="sng" dirty="0"/>
              <a:t>Student Presentation</a:t>
            </a:r>
            <a:br>
              <a:rPr lang="en-US" sz="3200" dirty="0"/>
            </a:br>
            <a:br>
              <a:rPr lang="en-US" dirty="0"/>
            </a:b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Akamai</a:t>
            </a:r>
            <a:r>
              <a:rPr lang="zh-CN" altLang="en-US" dirty="0"/>
              <a:t> </a:t>
            </a:r>
            <a:r>
              <a:rPr lang="en-US" altLang="zh-CN" dirty="0" err="1"/>
              <a:t>Netwowrk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Platform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High-Performance</a:t>
            </a:r>
            <a:r>
              <a:rPr lang="zh-CN" altLang="en-US" dirty="0"/>
              <a:t> </a:t>
            </a:r>
            <a:r>
              <a:rPr lang="en-US" altLang="zh-CN" dirty="0"/>
              <a:t>internet</a:t>
            </a:r>
            <a:r>
              <a:rPr lang="zh-CN" altLang="en-US" dirty="0"/>
              <a:t> </a:t>
            </a:r>
            <a:r>
              <a:rPr lang="en-US" altLang="zh-CN" dirty="0"/>
              <a:t>Applications</a:t>
            </a:r>
            <a:endParaRPr lang="en-US" dirty="0"/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895600" y="4495800"/>
            <a:ext cx="6400800" cy="2362200"/>
          </a:xfrm>
        </p:spPr>
        <p:txBody>
          <a:bodyPr>
            <a:normAutofit/>
          </a:bodyPr>
          <a:lstStyle/>
          <a:p>
            <a:r>
              <a:rPr lang="en-US" dirty="0"/>
              <a:t>COS 518: </a:t>
            </a:r>
            <a:r>
              <a:rPr lang="en-US" i="1" dirty="0"/>
              <a:t>Advanced Computer Systems</a:t>
            </a:r>
          </a:p>
          <a:p>
            <a:endParaRPr lang="en-US" dirty="0"/>
          </a:p>
          <a:p>
            <a:r>
              <a:rPr lang="en-US" altLang="zh-CN" dirty="0"/>
              <a:t>Fei</a:t>
            </a:r>
            <a:r>
              <a:rPr lang="zh-CN" altLang="en-US" dirty="0"/>
              <a:t> </a:t>
            </a:r>
            <a:r>
              <a:rPr lang="en-US" altLang="zh-CN" dirty="0"/>
              <a:t>Gao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altLang="zh-CN" i="1" dirty="0"/>
              <a:t>4/17/2018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8731528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Peering</a:t>
            </a:r>
            <a:r>
              <a:rPr lang="zh-CN" altLang="en-US" dirty="0"/>
              <a:t> </a:t>
            </a:r>
            <a:r>
              <a:rPr lang="en-US" altLang="zh-CN" dirty="0"/>
              <a:t>point</a:t>
            </a:r>
            <a:r>
              <a:rPr lang="zh-CN" altLang="en-US" dirty="0"/>
              <a:t> </a:t>
            </a:r>
            <a:r>
              <a:rPr lang="en-US" altLang="zh-CN" dirty="0"/>
              <a:t>congestion</a:t>
            </a:r>
            <a:r>
              <a:rPr lang="zh-CN" altLang="en-US" dirty="0"/>
              <a:t> </a:t>
            </a:r>
            <a:r>
              <a:rPr lang="en-US" altLang="zh-CN" dirty="0"/>
              <a:t>(middle</a:t>
            </a:r>
            <a:r>
              <a:rPr lang="zh-CN" altLang="en-US" dirty="0"/>
              <a:t> </a:t>
            </a:r>
            <a:r>
              <a:rPr lang="en-US" altLang="zh-CN" dirty="0"/>
              <a:t>mile)</a:t>
            </a:r>
            <a:r>
              <a:rPr lang="zh-CN" altLang="en-US" dirty="0"/>
              <a:t>  </a:t>
            </a:r>
            <a:endParaRPr lang="en-US" altLang="zh-CN" dirty="0"/>
          </a:p>
          <a:p>
            <a:r>
              <a:rPr lang="en-US" altLang="zh-CN" dirty="0"/>
              <a:t>Inefficient</a:t>
            </a:r>
            <a:r>
              <a:rPr lang="zh-CN" altLang="en-US" dirty="0"/>
              <a:t> </a:t>
            </a:r>
            <a:r>
              <a:rPr lang="en-US" altLang="zh-CN" dirty="0"/>
              <a:t>routing/communication</a:t>
            </a:r>
            <a:r>
              <a:rPr lang="zh-CN" altLang="en-US" dirty="0"/>
              <a:t> </a:t>
            </a:r>
            <a:r>
              <a:rPr lang="en-US" altLang="zh-CN" dirty="0"/>
              <a:t>protocols</a:t>
            </a:r>
          </a:p>
          <a:p>
            <a:r>
              <a:rPr lang="en-US" altLang="zh-CN" dirty="0"/>
              <a:t>Unreliable</a:t>
            </a:r>
            <a:r>
              <a:rPr lang="zh-CN" altLang="en-US" dirty="0"/>
              <a:t> </a:t>
            </a:r>
            <a:r>
              <a:rPr lang="en-US" altLang="zh-CN" dirty="0"/>
              <a:t>networks</a:t>
            </a:r>
          </a:p>
          <a:p>
            <a:r>
              <a:rPr lang="en-US" altLang="zh-CN" dirty="0"/>
              <a:t>Scalability</a:t>
            </a:r>
          </a:p>
          <a:p>
            <a:r>
              <a:rPr lang="en-US" altLang="zh-CN" dirty="0"/>
              <a:t>Application</a:t>
            </a:r>
            <a:r>
              <a:rPr lang="zh-CN" altLang="en-US" dirty="0"/>
              <a:t> </a:t>
            </a:r>
            <a:r>
              <a:rPr lang="en-US" altLang="zh-CN" dirty="0"/>
              <a:t>limitations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slow</a:t>
            </a:r>
            <a:r>
              <a:rPr lang="zh-CN" altLang="en-US" dirty="0"/>
              <a:t> </a:t>
            </a:r>
            <a:r>
              <a:rPr lang="en-US" altLang="zh-CN" dirty="0"/>
              <a:t>rate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change</a:t>
            </a:r>
            <a:r>
              <a:rPr lang="zh-CN" altLang="en-US" dirty="0"/>
              <a:t> </a:t>
            </a:r>
            <a:r>
              <a:rPr lang="en-US" altLang="zh-CN" dirty="0"/>
              <a:t>adoption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42EFC-83FB-AF41-816E-5BAB392F40F7}" type="slidenum">
              <a:rPr lang="en-US" smtClean="0"/>
              <a:pPr/>
              <a:t>68</a:t>
            </a:fld>
            <a:endParaRPr lang="en-US"/>
          </a:p>
        </p:txBody>
      </p:sp>
      <p:sp>
        <p:nvSpPr>
          <p:cNvPr id="163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Internet</a:t>
            </a:r>
            <a:r>
              <a:rPr lang="zh-CN" altLang="en-US" dirty="0"/>
              <a:t> </a:t>
            </a:r>
            <a:r>
              <a:rPr lang="en-US" altLang="zh-CN" dirty="0"/>
              <a:t>Delivery</a:t>
            </a:r>
            <a:r>
              <a:rPr lang="zh-CN" altLang="en-US" dirty="0"/>
              <a:t> </a:t>
            </a:r>
            <a:r>
              <a:rPr lang="en-US" altLang="zh-CN" dirty="0"/>
              <a:t>Challenges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506093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7385" y="1447800"/>
            <a:ext cx="4879469" cy="50292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42EFC-83FB-AF41-816E-5BAB392F40F7}" type="slidenum">
              <a:rPr lang="en-US" smtClean="0"/>
              <a:pPr/>
              <a:t>69</a:t>
            </a:fld>
            <a:endParaRPr lang="en-US"/>
          </a:p>
        </p:txBody>
      </p:sp>
      <p:sp>
        <p:nvSpPr>
          <p:cNvPr id="163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Delivery</a:t>
            </a:r>
            <a:r>
              <a:rPr lang="zh-CN" altLang="en-US" dirty="0"/>
              <a:t> </a:t>
            </a:r>
            <a:r>
              <a:rPr lang="en-US" altLang="zh-CN" dirty="0"/>
              <a:t>Network</a:t>
            </a:r>
            <a:r>
              <a:rPr lang="zh-CN" altLang="en-US" dirty="0"/>
              <a:t> </a:t>
            </a:r>
            <a:r>
              <a:rPr lang="en-US" altLang="zh-CN" dirty="0"/>
              <a:t>Overview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305800" y="5002307"/>
            <a:ext cx="213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Arial" charset="0"/>
                <a:ea typeface="Arial" charset="0"/>
                <a:cs typeface="Arial" charset="0"/>
              </a:rPr>
              <a:t>set</a:t>
            </a:r>
            <a:r>
              <a:rPr lang="zh-CN" altLang="en-US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dirty="0">
                <a:latin typeface="Arial" charset="0"/>
                <a:ea typeface="Arial" charset="0"/>
                <a:cs typeface="Arial" charset="0"/>
              </a:rPr>
              <a:t>up</a:t>
            </a:r>
            <a:r>
              <a:rPr lang="zh-CN" altLang="en-US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dirty="0">
                <a:latin typeface="Arial" charset="0"/>
                <a:ea typeface="Arial" charset="0"/>
                <a:cs typeface="Arial" charset="0"/>
              </a:rPr>
              <a:t>configurations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463988" y="5807214"/>
            <a:ext cx="24787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Arial" charset="0"/>
                <a:ea typeface="Arial" charset="0"/>
                <a:cs typeface="Arial" charset="0"/>
              </a:rPr>
              <a:t>collect</a:t>
            </a:r>
            <a:r>
              <a:rPr lang="zh-CN" altLang="en-US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dirty="0">
                <a:latin typeface="Arial" charset="0"/>
                <a:ea typeface="Arial" charset="0"/>
                <a:cs typeface="Arial" charset="0"/>
              </a:rPr>
              <a:t>server</a:t>
            </a:r>
            <a:r>
              <a:rPr lang="zh-CN" altLang="en-US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dirty="0">
                <a:latin typeface="Arial" charset="0"/>
                <a:ea typeface="Arial" charset="0"/>
                <a:cs typeface="Arial" charset="0"/>
              </a:rPr>
              <a:t>log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90490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691245" y="2182092"/>
            <a:ext cx="1018309" cy="6650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Helvetica Neue Medium" charset="0"/>
              </a:rPr>
              <a:t>A</a:t>
            </a:r>
          </a:p>
        </p:txBody>
      </p:sp>
      <p:sp>
        <p:nvSpPr>
          <p:cNvPr id="5" name="Rectangle 4"/>
          <p:cNvSpPr/>
          <p:nvPr/>
        </p:nvSpPr>
        <p:spPr>
          <a:xfrm>
            <a:off x="6096000" y="2182092"/>
            <a:ext cx="1018309" cy="66501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Helvetica Neue Medium" charset="0"/>
              </a:rPr>
              <a:t>A</a:t>
            </a:r>
            <a:r>
              <a:rPr lang="en-US" sz="2800" dirty="0">
                <a:effectLst/>
                <a:latin typeface="LucidaSansUnicode" charset="0"/>
              </a:rPr>
              <a:t>⊕</a:t>
            </a:r>
            <a:r>
              <a:rPr lang="en-US" sz="2800" dirty="0">
                <a:latin typeface="Helvetica Neue Medium" charset="0"/>
              </a:rPr>
              <a:t>B</a:t>
            </a:r>
          </a:p>
        </p:txBody>
      </p:sp>
      <p:sp>
        <p:nvSpPr>
          <p:cNvPr id="6" name="Rectangle 5"/>
          <p:cNvSpPr/>
          <p:nvPr/>
        </p:nvSpPr>
        <p:spPr>
          <a:xfrm>
            <a:off x="4400744" y="2182092"/>
            <a:ext cx="1018309" cy="6650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Helvetica Neue Medium" charset="0"/>
              </a:rPr>
              <a:t>B</a:t>
            </a:r>
          </a:p>
        </p:txBody>
      </p:sp>
      <p:sp>
        <p:nvSpPr>
          <p:cNvPr id="7" name="Multiply 6"/>
          <p:cNvSpPr/>
          <p:nvPr/>
        </p:nvSpPr>
        <p:spPr bwMode="auto">
          <a:xfrm>
            <a:off x="2894283" y="2209801"/>
            <a:ext cx="612232" cy="609600"/>
          </a:xfrm>
          <a:prstGeom prst="mathMultiply">
            <a:avLst/>
          </a:prstGeom>
          <a:solidFill>
            <a:srgbClr val="FF0000"/>
          </a:solidFill>
          <a:ln w="25400" cap="flat" cmpd="sng" algn="ctr">
            <a:solidFill>
              <a:srgbClr val="FF0000"/>
            </a:solidFill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095999" y="3774612"/>
            <a:ext cx="1018309" cy="66501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Helvetica Neue Medium" charset="0"/>
              </a:rPr>
              <a:t>A</a:t>
            </a:r>
            <a:r>
              <a:rPr lang="en-US" sz="2800" dirty="0">
                <a:effectLst/>
                <a:latin typeface="LucidaSansUnicode" charset="0"/>
              </a:rPr>
              <a:t>⊕</a:t>
            </a:r>
            <a:r>
              <a:rPr lang="en-US" sz="2800" dirty="0">
                <a:latin typeface="Helvetica Neue Medium" charset="0"/>
              </a:rPr>
              <a:t>B</a:t>
            </a:r>
          </a:p>
        </p:txBody>
      </p:sp>
      <p:sp>
        <p:nvSpPr>
          <p:cNvPr id="9" name="Rectangle 8"/>
          <p:cNvSpPr/>
          <p:nvPr/>
        </p:nvSpPr>
        <p:spPr>
          <a:xfrm>
            <a:off x="4400743" y="3774612"/>
            <a:ext cx="1018309" cy="6650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Helvetica Neue Medium" charset="0"/>
              </a:rPr>
              <a:t>B</a:t>
            </a:r>
          </a:p>
        </p:txBody>
      </p:sp>
      <p:sp>
        <p:nvSpPr>
          <p:cNvPr id="3" name="Rectangle 2"/>
          <p:cNvSpPr/>
          <p:nvPr/>
        </p:nvSpPr>
        <p:spPr>
          <a:xfrm>
            <a:off x="5480368" y="3774612"/>
            <a:ext cx="59182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effectLst/>
                <a:latin typeface="LucidaSansUnicode" charset="0"/>
              </a:rPr>
              <a:t>⊕</a:t>
            </a:r>
            <a:endParaRPr lang="en-US" sz="4000" dirty="0">
              <a:latin typeface="Helvetica Neue Medium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691245" y="3774612"/>
            <a:ext cx="1018309" cy="6650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Helvetica Neue Medium" charset="0"/>
              </a:rPr>
              <a:t>A</a:t>
            </a:r>
          </a:p>
        </p:txBody>
      </p:sp>
      <p:sp>
        <p:nvSpPr>
          <p:cNvPr id="14" name="Rectangle 13"/>
          <p:cNvSpPr/>
          <p:nvPr/>
        </p:nvSpPr>
        <p:spPr>
          <a:xfrm>
            <a:off x="3775558" y="3774612"/>
            <a:ext cx="59182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effectLst/>
                <a:latin typeface="LucidaSansUnicode" charset="0"/>
              </a:rPr>
              <a:t>=</a:t>
            </a:r>
            <a:endParaRPr lang="en-US" sz="4000" dirty="0">
              <a:latin typeface="Helvetica Neue Medium" charset="0"/>
            </a:endParaRP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1353800" cy="1325563"/>
          </a:xfrm>
        </p:spPr>
        <p:txBody>
          <a:bodyPr/>
          <a:lstStyle/>
          <a:p>
            <a:r>
              <a:rPr lang="en-US" dirty="0"/>
              <a:t>Erasure Codes, a simple </a:t>
            </a:r>
            <a:r>
              <a:rPr lang="en-US"/>
              <a:t>example w/ </a:t>
            </a:r>
            <a:r>
              <a:rPr lang="en-US" dirty="0"/>
              <a:t>XOR</a:t>
            </a:r>
          </a:p>
        </p:txBody>
      </p:sp>
    </p:spTree>
    <p:extLst>
      <p:ext uri="{BB962C8B-B14F-4D97-AF65-F5344CB8AC3E}">
        <p14:creationId xmlns:p14="http://schemas.microsoft.com/office/powerpoint/2010/main" val="181339769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Content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Streaming</a:t>
            </a:r>
            <a:r>
              <a:rPr lang="zh-CN" altLang="en-US" dirty="0"/>
              <a:t> </a:t>
            </a:r>
            <a:r>
              <a:rPr lang="en-US" altLang="zh-CN" dirty="0"/>
              <a:t>Media</a:t>
            </a:r>
            <a:r>
              <a:rPr lang="zh-CN" altLang="en-US" dirty="0"/>
              <a:t> </a:t>
            </a:r>
            <a:r>
              <a:rPr lang="en-US" altLang="zh-CN" dirty="0"/>
              <a:t>Delivery</a:t>
            </a:r>
          </a:p>
          <a:p>
            <a:r>
              <a:rPr lang="en-US" altLang="zh-CN" dirty="0"/>
              <a:t>Application</a:t>
            </a:r>
            <a:r>
              <a:rPr lang="zh-CN" altLang="en-US" dirty="0"/>
              <a:t> </a:t>
            </a:r>
            <a:r>
              <a:rPr lang="en-US" altLang="zh-CN" dirty="0"/>
              <a:t>Delivery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9111C5-E04E-4942-8174-12BB645D56A6}" type="slidenum">
              <a:rPr lang="en-US" smtClean="0"/>
              <a:pPr>
                <a:defRPr/>
              </a:pPr>
              <a:t>70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Transport</a:t>
            </a:r>
            <a:r>
              <a:rPr lang="zh-CN" altLang="en-US" dirty="0"/>
              <a:t> </a:t>
            </a:r>
            <a:r>
              <a:rPr lang="en-US" altLang="zh-CN" dirty="0"/>
              <a:t>System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616396" y="3702571"/>
            <a:ext cx="1334124" cy="749508"/>
          </a:xfrm>
          <a:prstGeom prst="rect">
            <a:avLst/>
          </a:prstGeom>
          <a:solidFill>
            <a:srgbClr val="FFCC99"/>
          </a:solidFill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Edge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server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8044722" y="3587646"/>
            <a:ext cx="1334124" cy="749508"/>
          </a:xfrm>
          <a:prstGeom prst="rect">
            <a:avLst/>
          </a:prstGeom>
          <a:solidFill>
            <a:srgbClr val="FFCC99"/>
          </a:solidFill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Entrypoint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438506" y="3177915"/>
            <a:ext cx="1334124" cy="749508"/>
          </a:xfrm>
          <a:prstGeom prst="rect">
            <a:avLst/>
          </a:prstGeom>
          <a:solidFill>
            <a:srgbClr val="FFCC99"/>
          </a:solidFill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Reflector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5417058" y="4337154"/>
            <a:ext cx="1334124" cy="749508"/>
          </a:xfrm>
          <a:prstGeom prst="rect">
            <a:avLst/>
          </a:prstGeom>
          <a:solidFill>
            <a:srgbClr val="FFCC99"/>
          </a:solidFill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Reflector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5417058" y="5496393"/>
            <a:ext cx="1334124" cy="749508"/>
          </a:xfrm>
          <a:prstGeom prst="rect">
            <a:avLst/>
          </a:prstGeom>
          <a:solidFill>
            <a:srgbClr val="FFCC99"/>
          </a:solidFill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Reflector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616396" y="4949253"/>
            <a:ext cx="1334124" cy="749508"/>
          </a:xfrm>
          <a:prstGeom prst="rect">
            <a:avLst/>
          </a:prstGeom>
          <a:solidFill>
            <a:srgbClr val="FFCC99"/>
          </a:solidFill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Edge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server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8044722" y="4949253"/>
            <a:ext cx="1334124" cy="749508"/>
          </a:xfrm>
          <a:prstGeom prst="rect">
            <a:avLst/>
          </a:prstGeom>
          <a:solidFill>
            <a:srgbClr val="FFCC99"/>
          </a:solidFill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Entrypoint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1" name="Straight Arrow Connector 10"/>
          <p:cNvCxnSpPr>
            <a:stCxn id="13" idx="1"/>
            <a:endCxn id="14" idx="3"/>
          </p:cNvCxnSpPr>
          <p:nvPr/>
        </p:nvCxnSpPr>
        <p:spPr>
          <a:xfrm flipH="1" flipV="1">
            <a:off x="6772630" y="3552670"/>
            <a:ext cx="1272092" cy="409731"/>
          </a:xfrm>
          <a:prstGeom prst="straightConnector1">
            <a:avLst/>
          </a:prstGeom>
          <a:ln>
            <a:prstDash val="solid"/>
            <a:headEnd type="none"/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21" idx="1"/>
            <a:endCxn id="14" idx="3"/>
          </p:cNvCxnSpPr>
          <p:nvPr/>
        </p:nvCxnSpPr>
        <p:spPr>
          <a:xfrm flipH="1" flipV="1">
            <a:off x="6772630" y="3552669"/>
            <a:ext cx="1272092" cy="1771338"/>
          </a:xfrm>
          <a:prstGeom prst="straightConnector1">
            <a:avLst/>
          </a:prstGeom>
          <a:ln>
            <a:prstDash val="solid"/>
            <a:headEnd type="none"/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21" idx="1"/>
            <a:endCxn id="16" idx="3"/>
          </p:cNvCxnSpPr>
          <p:nvPr/>
        </p:nvCxnSpPr>
        <p:spPr>
          <a:xfrm flipH="1" flipV="1">
            <a:off x="6751182" y="4711909"/>
            <a:ext cx="1293540" cy="612099"/>
          </a:xfrm>
          <a:prstGeom prst="straightConnector1">
            <a:avLst/>
          </a:prstGeom>
          <a:ln>
            <a:prstDash val="solid"/>
            <a:headEnd type="none"/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13" idx="1"/>
            <a:endCxn id="17" idx="3"/>
          </p:cNvCxnSpPr>
          <p:nvPr/>
        </p:nvCxnSpPr>
        <p:spPr>
          <a:xfrm flipH="1">
            <a:off x="6751182" y="3962401"/>
            <a:ext cx="1293540" cy="1908747"/>
          </a:xfrm>
          <a:prstGeom prst="straightConnector1">
            <a:avLst/>
          </a:prstGeom>
          <a:ln>
            <a:prstDash val="solid"/>
            <a:headEnd type="none"/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16" idx="1"/>
            <a:endCxn id="6" idx="3"/>
          </p:cNvCxnSpPr>
          <p:nvPr/>
        </p:nvCxnSpPr>
        <p:spPr>
          <a:xfrm flipH="1" flipV="1">
            <a:off x="3950520" y="4077326"/>
            <a:ext cx="1466538" cy="634583"/>
          </a:xfrm>
          <a:prstGeom prst="straightConnector1">
            <a:avLst/>
          </a:prstGeom>
          <a:ln>
            <a:prstDash val="solid"/>
            <a:headEnd type="none"/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14" idx="1"/>
            <a:endCxn id="6" idx="3"/>
          </p:cNvCxnSpPr>
          <p:nvPr/>
        </p:nvCxnSpPr>
        <p:spPr>
          <a:xfrm flipH="1">
            <a:off x="3950520" y="3552669"/>
            <a:ext cx="1487986" cy="524656"/>
          </a:xfrm>
          <a:prstGeom prst="straightConnector1">
            <a:avLst/>
          </a:prstGeom>
          <a:ln>
            <a:prstDash val="solid"/>
            <a:headEnd type="none"/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14" idx="1"/>
            <a:endCxn id="20" idx="3"/>
          </p:cNvCxnSpPr>
          <p:nvPr/>
        </p:nvCxnSpPr>
        <p:spPr>
          <a:xfrm flipH="1">
            <a:off x="3950520" y="3552669"/>
            <a:ext cx="1487986" cy="1771338"/>
          </a:xfrm>
          <a:prstGeom prst="straightConnector1">
            <a:avLst/>
          </a:prstGeom>
          <a:ln>
            <a:prstDash val="solid"/>
            <a:headEnd type="none"/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16" idx="1"/>
            <a:endCxn id="20" idx="3"/>
          </p:cNvCxnSpPr>
          <p:nvPr/>
        </p:nvCxnSpPr>
        <p:spPr>
          <a:xfrm flipH="1">
            <a:off x="3950520" y="4711909"/>
            <a:ext cx="1466538" cy="612099"/>
          </a:xfrm>
          <a:prstGeom prst="straightConnector1">
            <a:avLst/>
          </a:prstGeom>
          <a:ln>
            <a:prstDash val="solid"/>
            <a:headEnd type="none"/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7" idx="1"/>
            <a:endCxn id="20" idx="3"/>
          </p:cNvCxnSpPr>
          <p:nvPr/>
        </p:nvCxnSpPr>
        <p:spPr>
          <a:xfrm flipH="1" flipV="1">
            <a:off x="3950520" y="5324007"/>
            <a:ext cx="1466538" cy="547140"/>
          </a:xfrm>
          <a:prstGeom prst="straightConnector1">
            <a:avLst/>
          </a:prstGeom>
          <a:ln>
            <a:prstDash val="solid"/>
            <a:headEnd type="none"/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2037438" y="4776867"/>
            <a:ext cx="1334124" cy="74950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Edge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server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A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6317106" y="3277668"/>
            <a:ext cx="1334124" cy="74950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Parent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server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B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1" name="Freeform 50"/>
          <p:cNvSpPr/>
          <p:nvPr/>
        </p:nvSpPr>
        <p:spPr>
          <a:xfrm>
            <a:off x="3291840" y="3184474"/>
            <a:ext cx="3002280" cy="1997126"/>
          </a:xfrm>
          <a:custGeom>
            <a:avLst/>
            <a:gdLst>
              <a:gd name="connsiteX0" fmla="*/ 91440 w 3002280"/>
              <a:gd name="connsiteY0" fmla="*/ 1981886 h 1997126"/>
              <a:gd name="connsiteX1" fmla="*/ 152400 w 3002280"/>
              <a:gd name="connsiteY1" fmla="*/ 1997126 h 1997126"/>
              <a:gd name="connsiteX2" fmla="*/ 198120 w 3002280"/>
              <a:gd name="connsiteY2" fmla="*/ 1981886 h 1997126"/>
              <a:gd name="connsiteX3" fmla="*/ 320040 w 3002280"/>
              <a:gd name="connsiteY3" fmla="*/ 1936166 h 1997126"/>
              <a:gd name="connsiteX4" fmla="*/ 457200 w 3002280"/>
              <a:gd name="connsiteY4" fmla="*/ 1875206 h 1997126"/>
              <a:gd name="connsiteX5" fmla="*/ 502920 w 3002280"/>
              <a:gd name="connsiteY5" fmla="*/ 1829486 h 1997126"/>
              <a:gd name="connsiteX6" fmla="*/ 563880 w 3002280"/>
              <a:gd name="connsiteY6" fmla="*/ 1783766 h 1997126"/>
              <a:gd name="connsiteX7" fmla="*/ 655320 w 3002280"/>
              <a:gd name="connsiteY7" fmla="*/ 1600886 h 1997126"/>
              <a:gd name="connsiteX8" fmla="*/ 670560 w 3002280"/>
              <a:gd name="connsiteY8" fmla="*/ 1555166 h 1997126"/>
              <a:gd name="connsiteX9" fmla="*/ 685800 w 3002280"/>
              <a:gd name="connsiteY9" fmla="*/ 1509446 h 1997126"/>
              <a:gd name="connsiteX10" fmla="*/ 716280 w 3002280"/>
              <a:gd name="connsiteY10" fmla="*/ 1357046 h 1997126"/>
              <a:gd name="connsiteX11" fmla="*/ 701040 w 3002280"/>
              <a:gd name="connsiteY11" fmla="*/ 1037006 h 1997126"/>
              <a:gd name="connsiteX12" fmla="*/ 609600 w 3002280"/>
              <a:gd name="connsiteY12" fmla="*/ 976046 h 1997126"/>
              <a:gd name="connsiteX13" fmla="*/ 548640 w 3002280"/>
              <a:gd name="connsiteY13" fmla="*/ 945566 h 1997126"/>
              <a:gd name="connsiteX14" fmla="*/ 487680 w 3002280"/>
              <a:gd name="connsiteY14" fmla="*/ 930326 h 1997126"/>
              <a:gd name="connsiteX15" fmla="*/ 441960 w 3002280"/>
              <a:gd name="connsiteY15" fmla="*/ 915086 h 1997126"/>
              <a:gd name="connsiteX16" fmla="*/ 381000 w 3002280"/>
              <a:gd name="connsiteY16" fmla="*/ 899846 h 1997126"/>
              <a:gd name="connsiteX17" fmla="*/ 289560 w 3002280"/>
              <a:gd name="connsiteY17" fmla="*/ 869366 h 1997126"/>
              <a:gd name="connsiteX18" fmla="*/ 243840 w 3002280"/>
              <a:gd name="connsiteY18" fmla="*/ 854126 h 1997126"/>
              <a:gd name="connsiteX19" fmla="*/ 198120 w 3002280"/>
              <a:gd name="connsiteY19" fmla="*/ 823646 h 1997126"/>
              <a:gd name="connsiteX20" fmla="*/ 152400 w 3002280"/>
              <a:gd name="connsiteY20" fmla="*/ 808406 h 1997126"/>
              <a:gd name="connsiteX21" fmla="*/ 60960 w 3002280"/>
              <a:gd name="connsiteY21" fmla="*/ 747446 h 1997126"/>
              <a:gd name="connsiteX22" fmla="*/ 15240 w 3002280"/>
              <a:gd name="connsiteY22" fmla="*/ 716966 h 1997126"/>
              <a:gd name="connsiteX23" fmla="*/ 0 w 3002280"/>
              <a:gd name="connsiteY23" fmla="*/ 656006 h 1997126"/>
              <a:gd name="connsiteX24" fmla="*/ 30480 w 3002280"/>
              <a:gd name="connsiteY24" fmla="*/ 473126 h 1997126"/>
              <a:gd name="connsiteX25" fmla="*/ 60960 w 3002280"/>
              <a:gd name="connsiteY25" fmla="*/ 412166 h 1997126"/>
              <a:gd name="connsiteX26" fmla="*/ 182880 w 3002280"/>
              <a:gd name="connsiteY26" fmla="*/ 275006 h 1997126"/>
              <a:gd name="connsiteX27" fmla="*/ 274320 w 3002280"/>
              <a:gd name="connsiteY27" fmla="*/ 214046 h 1997126"/>
              <a:gd name="connsiteX28" fmla="*/ 320040 w 3002280"/>
              <a:gd name="connsiteY28" fmla="*/ 183566 h 1997126"/>
              <a:gd name="connsiteX29" fmla="*/ 381000 w 3002280"/>
              <a:gd name="connsiteY29" fmla="*/ 153086 h 1997126"/>
              <a:gd name="connsiteX30" fmla="*/ 426720 w 3002280"/>
              <a:gd name="connsiteY30" fmla="*/ 122606 h 1997126"/>
              <a:gd name="connsiteX31" fmla="*/ 487680 w 3002280"/>
              <a:gd name="connsiteY31" fmla="*/ 92126 h 1997126"/>
              <a:gd name="connsiteX32" fmla="*/ 533400 w 3002280"/>
              <a:gd name="connsiteY32" fmla="*/ 61646 h 1997126"/>
              <a:gd name="connsiteX33" fmla="*/ 640080 w 3002280"/>
              <a:gd name="connsiteY33" fmla="*/ 31166 h 1997126"/>
              <a:gd name="connsiteX34" fmla="*/ 685800 w 3002280"/>
              <a:gd name="connsiteY34" fmla="*/ 15926 h 1997126"/>
              <a:gd name="connsiteX35" fmla="*/ 822960 w 3002280"/>
              <a:gd name="connsiteY35" fmla="*/ 686 h 1997126"/>
              <a:gd name="connsiteX36" fmla="*/ 1082040 w 3002280"/>
              <a:gd name="connsiteY36" fmla="*/ 46406 h 1997126"/>
              <a:gd name="connsiteX37" fmla="*/ 1112520 w 3002280"/>
              <a:gd name="connsiteY37" fmla="*/ 92126 h 1997126"/>
              <a:gd name="connsiteX38" fmla="*/ 1127760 w 3002280"/>
              <a:gd name="connsiteY38" fmla="*/ 137846 h 1997126"/>
              <a:gd name="connsiteX39" fmla="*/ 1143000 w 3002280"/>
              <a:gd name="connsiteY39" fmla="*/ 275006 h 1997126"/>
              <a:gd name="connsiteX40" fmla="*/ 1173480 w 3002280"/>
              <a:gd name="connsiteY40" fmla="*/ 412166 h 1997126"/>
              <a:gd name="connsiteX41" fmla="*/ 1203960 w 3002280"/>
              <a:gd name="connsiteY41" fmla="*/ 457886 h 1997126"/>
              <a:gd name="connsiteX42" fmla="*/ 1295400 w 3002280"/>
              <a:gd name="connsiteY42" fmla="*/ 503606 h 1997126"/>
              <a:gd name="connsiteX43" fmla="*/ 1478280 w 3002280"/>
              <a:gd name="connsiteY43" fmla="*/ 488366 h 1997126"/>
              <a:gd name="connsiteX44" fmla="*/ 1539240 w 3002280"/>
              <a:gd name="connsiteY44" fmla="*/ 442646 h 1997126"/>
              <a:gd name="connsiteX45" fmla="*/ 1600200 w 3002280"/>
              <a:gd name="connsiteY45" fmla="*/ 305486 h 1997126"/>
              <a:gd name="connsiteX46" fmla="*/ 1615440 w 3002280"/>
              <a:gd name="connsiteY46" fmla="*/ 259766 h 1997126"/>
              <a:gd name="connsiteX47" fmla="*/ 1630680 w 3002280"/>
              <a:gd name="connsiteY47" fmla="*/ 198806 h 1997126"/>
              <a:gd name="connsiteX48" fmla="*/ 1752600 w 3002280"/>
              <a:gd name="connsiteY48" fmla="*/ 46406 h 1997126"/>
              <a:gd name="connsiteX49" fmla="*/ 1798320 w 3002280"/>
              <a:gd name="connsiteY49" fmla="*/ 15926 h 1997126"/>
              <a:gd name="connsiteX50" fmla="*/ 1844040 w 3002280"/>
              <a:gd name="connsiteY50" fmla="*/ 686 h 1997126"/>
              <a:gd name="connsiteX51" fmla="*/ 2057400 w 3002280"/>
              <a:gd name="connsiteY51" fmla="*/ 46406 h 1997126"/>
              <a:gd name="connsiteX52" fmla="*/ 2087880 w 3002280"/>
              <a:gd name="connsiteY52" fmla="*/ 92126 h 1997126"/>
              <a:gd name="connsiteX53" fmla="*/ 2133600 w 3002280"/>
              <a:gd name="connsiteY53" fmla="*/ 244526 h 1997126"/>
              <a:gd name="connsiteX54" fmla="*/ 2209800 w 3002280"/>
              <a:gd name="connsiteY54" fmla="*/ 381686 h 1997126"/>
              <a:gd name="connsiteX55" fmla="*/ 2301240 w 3002280"/>
              <a:gd name="connsiteY55" fmla="*/ 457886 h 1997126"/>
              <a:gd name="connsiteX56" fmla="*/ 2392680 w 3002280"/>
              <a:gd name="connsiteY56" fmla="*/ 488366 h 1997126"/>
              <a:gd name="connsiteX57" fmla="*/ 2438400 w 3002280"/>
              <a:gd name="connsiteY57" fmla="*/ 503606 h 1997126"/>
              <a:gd name="connsiteX58" fmla="*/ 2560320 w 3002280"/>
              <a:gd name="connsiteY58" fmla="*/ 534086 h 1997126"/>
              <a:gd name="connsiteX59" fmla="*/ 2651760 w 3002280"/>
              <a:gd name="connsiteY59" fmla="*/ 564566 h 1997126"/>
              <a:gd name="connsiteX60" fmla="*/ 2880360 w 3002280"/>
              <a:gd name="connsiteY60" fmla="*/ 549326 h 1997126"/>
              <a:gd name="connsiteX61" fmla="*/ 2971800 w 3002280"/>
              <a:gd name="connsiteY61" fmla="*/ 503606 h 1997126"/>
              <a:gd name="connsiteX62" fmla="*/ 3002280 w 3002280"/>
              <a:gd name="connsiteY62" fmla="*/ 503606 h 1997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3002280" h="1997126">
                <a:moveTo>
                  <a:pt x="91440" y="1981886"/>
                </a:moveTo>
                <a:cubicBezTo>
                  <a:pt x="111760" y="1986966"/>
                  <a:pt x="131455" y="1997126"/>
                  <a:pt x="152400" y="1997126"/>
                </a:cubicBezTo>
                <a:cubicBezTo>
                  <a:pt x="168464" y="1997126"/>
                  <a:pt x="182674" y="1986299"/>
                  <a:pt x="198120" y="1981886"/>
                </a:cubicBezTo>
                <a:cubicBezTo>
                  <a:pt x="371348" y="1932392"/>
                  <a:pt x="142480" y="2007190"/>
                  <a:pt x="320040" y="1936166"/>
                </a:cubicBezTo>
                <a:cubicBezTo>
                  <a:pt x="396716" y="1905495"/>
                  <a:pt x="403070" y="1920314"/>
                  <a:pt x="457200" y="1875206"/>
                </a:cubicBezTo>
                <a:cubicBezTo>
                  <a:pt x="473757" y="1861408"/>
                  <a:pt x="486556" y="1843512"/>
                  <a:pt x="502920" y="1829486"/>
                </a:cubicBezTo>
                <a:cubicBezTo>
                  <a:pt x="522205" y="1812956"/>
                  <a:pt x="547005" y="1802750"/>
                  <a:pt x="563880" y="1783766"/>
                </a:cubicBezTo>
                <a:cubicBezTo>
                  <a:pt x="626905" y="1712862"/>
                  <a:pt x="627075" y="1685621"/>
                  <a:pt x="655320" y="1600886"/>
                </a:cubicBezTo>
                <a:lnTo>
                  <a:pt x="670560" y="1555166"/>
                </a:lnTo>
                <a:cubicBezTo>
                  <a:pt x="675640" y="1539926"/>
                  <a:pt x="683159" y="1525292"/>
                  <a:pt x="685800" y="1509446"/>
                </a:cubicBezTo>
                <a:cubicBezTo>
                  <a:pt x="704483" y="1397346"/>
                  <a:pt x="693546" y="1447984"/>
                  <a:pt x="716280" y="1357046"/>
                </a:cubicBezTo>
                <a:cubicBezTo>
                  <a:pt x="711200" y="1250366"/>
                  <a:pt x="729837" y="1139851"/>
                  <a:pt x="701040" y="1037006"/>
                </a:cubicBezTo>
                <a:cubicBezTo>
                  <a:pt x="691163" y="1001730"/>
                  <a:pt x="642365" y="992429"/>
                  <a:pt x="609600" y="976046"/>
                </a:cubicBezTo>
                <a:cubicBezTo>
                  <a:pt x="589280" y="965886"/>
                  <a:pt x="569912" y="953543"/>
                  <a:pt x="548640" y="945566"/>
                </a:cubicBezTo>
                <a:cubicBezTo>
                  <a:pt x="529028" y="938212"/>
                  <a:pt x="507819" y="936080"/>
                  <a:pt x="487680" y="930326"/>
                </a:cubicBezTo>
                <a:cubicBezTo>
                  <a:pt x="472234" y="925913"/>
                  <a:pt x="457406" y="919499"/>
                  <a:pt x="441960" y="915086"/>
                </a:cubicBezTo>
                <a:cubicBezTo>
                  <a:pt x="421821" y="909332"/>
                  <a:pt x="401062" y="905865"/>
                  <a:pt x="381000" y="899846"/>
                </a:cubicBezTo>
                <a:cubicBezTo>
                  <a:pt x="350226" y="890614"/>
                  <a:pt x="320040" y="879526"/>
                  <a:pt x="289560" y="869366"/>
                </a:cubicBezTo>
                <a:cubicBezTo>
                  <a:pt x="274320" y="864286"/>
                  <a:pt x="257206" y="863037"/>
                  <a:pt x="243840" y="854126"/>
                </a:cubicBezTo>
                <a:cubicBezTo>
                  <a:pt x="228600" y="843966"/>
                  <a:pt x="214503" y="831837"/>
                  <a:pt x="198120" y="823646"/>
                </a:cubicBezTo>
                <a:cubicBezTo>
                  <a:pt x="183752" y="816462"/>
                  <a:pt x="166443" y="816208"/>
                  <a:pt x="152400" y="808406"/>
                </a:cubicBezTo>
                <a:cubicBezTo>
                  <a:pt x="120378" y="790616"/>
                  <a:pt x="91440" y="767766"/>
                  <a:pt x="60960" y="747446"/>
                </a:cubicBezTo>
                <a:lnTo>
                  <a:pt x="15240" y="716966"/>
                </a:lnTo>
                <a:cubicBezTo>
                  <a:pt x="10160" y="696646"/>
                  <a:pt x="0" y="676951"/>
                  <a:pt x="0" y="656006"/>
                </a:cubicBezTo>
                <a:cubicBezTo>
                  <a:pt x="0" y="626502"/>
                  <a:pt x="14429" y="515928"/>
                  <a:pt x="30480" y="473126"/>
                </a:cubicBezTo>
                <a:cubicBezTo>
                  <a:pt x="38457" y="451854"/>
                  <a:pt x="49688" y="431891"/>
                  <a:pt x="60960" y="412166"/>
                </a:cubicBezTo>
                <a:cubicBezTo>
                  <a:pt x="89150" y="362833"/>
                  <a:pt x="140148" y="303494"/>
                  <a:pt x="182880" y="275006"/>
                </a:cubicBezTo>
                <a:lnTo>
                  <a:pt x="274320" y="214046"/>
                </a:lnTo>
                <a:cubicBezTo>
                  <a:pt x="289560" y="203886"/>
                  <a:pt x="303657" y="191757"/>
                  <a:pt x="320040" y="183566"/>
                </a:cubicBezTo>
                <a:cubicBezTo>
                  <a:pt x="340360" y="173406"/>
                  <a:pt x="361275" y="164358"/>
                  <a:pt x="381000" y="153086"/>
                </a:cubicBezTo>
                <a:cubicBezTo>
                  <a:pt x="396903" y="143999"/>
                  <a:pt x="410817" y="131693"/>
                  <a:pt x="426720" y="122606"/>
                </a:cubicBezTo>
                <a:cubicBezTo>
                  <a:pt x="446445" y="111334"/>
                  <a:pt x="467955" y="103398"/>
                  <a:pt x="487680" y="92126"/>
                </a:cubicBezTo>
                <a:cubicBezTo>
                  <a:pt x="503583" y="83039"/>
                  <a:pt x="517017" y="69837"/>
                  <a:pt x="533400" y="61646"/>
                </a:cubicBezTo>
                <a:cubicBezTo>
                  <a:pt x="557760" y="49466"/>
                  <a:pt x="617293" y="37677"/>
                  <a:pt x="640080" y="31166"/>
                </a:cubicBezTo>
                <a:cubicBezTo>
                  <a:pt x="655526" y="26753"/>
                  <a:pt x="669954" y="18567"/>
                  <a:pt x="685800" y="15926"/>
                </a:cubicBezTo>
                <a:cubicBezTo>
                  <a:pt x="731175" y="8363"/>
                  <a:pt x="777240" y="5766"/>
                  <a:pt x="822960" y="686"/>
                </a:cubicBezTo>
                <a:cubicBezTo>
                  <a:pt x="907797" y="6746"/>
                  <a:pt x="1014703" y="-20931"/>
                  <a:pt x="1082040" y="46406"/>
                </a:cubicBezTo>
                <a:cubicBezTo>
                  <a:pt x="1094992" y="59358"/>
                  <a:pt x="1104329" y="75743"/>
                  <a:pt x="1112520" y="92126"/>
                </a:cubicBezTo>
                <a:cubicBezTo>
                  <a:pt x="1119704" y="106494"/>
                  <a:pt x="1122680" y="122606"/>
                  <a:pt x="1127760" y="137846"/>
                </a:cubicBezTo>
                <a:cubicBezTo>
                  <a:pt x="1132840" y="183566"/>
                  <a:pt x="1136920" y="229408"/>
                  <a:pt x="1143000" y="275006"/>
                </a:cubicBezTo>
                <a:cubicBezTo>
                  <a:pt x="1147257" y="306933"/>
                  <a:pt x="1155551" y="376308"/>
                  <a:pt x="1173480" y="412166"/>
                </a:cubicBezTo>
                <a:cubicBezTo>
                  <a:pt x="1181671" y="428549"/>
                  <a:pt x="1191008" y="444934"/>
                  <a:pt x="1203960" y="457886"/>
                </a:cubicBezTo>
                <a:cubicBezTo>
                  <a:pt x="1233503" y="487429"/>
                  <a:pt x="1258215" y="491211"/>
                  <a:pt x="1295400" y="503606"/>
                </a:cubicBezTo>
                <a:cubicBezTo>
                  <a:pt x="1356360" y="498526"/>
                  <a:pt x="1418935" y="503202"/>
                  <a:pt x="1478280" y="488366"/>
                </a:cubicBezTo>
                <a:cubicBezTo>
                  <a:pt x="1502922" y="482206"/>
                  <a:pt x="1521279" y="460607"/>
                  <a:pt x="1539240" y="442646"/>
                </a:cubicBezTo>
                <a:cubicBezTo>
                  <a:pt x="1575466" y="406420"/>
                  <a:pt x="1585110" y="350757"/>
                  <a:pt x="1600200" y="305486"/>
                </a:cubicBezTo>
                <a:cubicBezTo>
                  <a:pt x="1605280" y="290246"/>
                  <a:pt x="1611544" y="275351"/>
                  <a:pt x="1615440" y="259766"/>
                </a:cubicBezTo>
                <a:cubicBezTo>
                  <a:pt x="1620520" y="239446"/>
                  <a:pt x="1623326" y="218418"/>
                  <a:pt x="1630680" y="198806"/>
                </a:cubicBezTo>
                <a:cubicBezTo>
                  <a:pt x="1654408" y="135531"/>
                  <a:pt x="1694482" y="85151"/>
                  <a:pt x="1752600" y="46406"/>
                </a:cubicBezTo>
                <a:cubicBezTo>
                  <a:pt x="1767840" y="36246"/>
                  <a:pt x="1781937" y="24117"/>
                  <a:pt x="1798320" y="15926"/>
                </a:cubicBezTo>
                <a:cubicBezTo>
                  <a:pt x="1812688" y="8742"/>
                  <a:pt x="1828800" y="5766"/>
                  <a:pt x="1844040" y="686"/>
                </a:cubicBezTo>
                <a:cubicBezTo>
                  <a:pt x="1926124" y="8148"/>
                  <a:pt x="1998876" y="-12118"/>
                  <a:pt x="2057400" y="46406"/>
                </a:cubicBezTo>
                <a:cubicBezTo>
                  <a:pt x="2070352" y="59358"/>
                  <a:pt x="2077720" y="76886"/>
                  <a:pt x="2087880" y="92126"/>
                </a:cubicBezTo>
                <a:cubicBezTo>
                  <a:pt x="2110912" y="184255"/>
                  <a:pt x="2096496" y="133215"/>
                  <a:pt x="2133600" y="244526"/>
                </a:cubicBezTo>
                <a:cubicBezTo>
                  <a:pt x="2152764" y="302018"/>
                  <a:pt x="2157397" y="329283"/>
                  <a:pt x="2209800" y="381686"/>
                </a:cubicBezTo>
                <a:cubicBezTo>
                  <a:pt x="2238511" y="410397"/>
                  <a:pt x="2263048" y="440912"/>
                  <a:pt x="2301240" y="457886"/>
                </a:cubicBezTo>
                <a:cubicBezTo>
                  <a:pt x="2330600" y="470935"/>
                  <a:pt x="2362200" y="478206"/>
                  <a:pt x="2392680" y="488366"/>
                </a:cubicBezTo>
                <a:cubicBezTo>
                  <a:pt x="2407920" y="493446"/>
                  <a:pt x="2422815" y="499710"/>
                  <a:pt x="2438400" y="503606"/>
                </a:cubicBezTo>
                <a:cubicBezTo>
                  <a:pt x="2479040" y="513766"/>
                  <a:pt x="2520579" y="520839"/>
                  <a:pt x="2560320" y="534086"/>
                </a:cubicBezTo>
                <a:lnTo>
                  <a:pt x="2651760" y="564566"/>
                </a:lnTo>
                <a:cubicBezTo>
                  <a:pt x="2727960" y="559486"/>
                  <a:pt x="2804458" y="557760"/>
                  <a:pt x="2880360" y="549326"/>
                </a:cubicBezTo>
                <a:cubicBezTo>
                  <a:pt x="2942757" y="542393"/>
                  <a:pt x="2913511" y="526921"/>
                  <a:pt x="2971800" y="503606"/>
                </a:cubicBezTo>
                <a:cubicBezTo>
                  <a:pt x="2981233" y="499833"/>
                  <a:pt x="2992120" y="503606"/>
                  <a:pt x="3002280" y="503606"/>
                </a:cubicBezTo>
              </a:path>
            </a:pathLst>
          </a:custGeom>
          <a:noFill/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5368164" y="4891789"/>
            <a:ext cx="1272666" cy="6883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Server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C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54" name="Straight Arrow Connector 53"/>
          <p:cNvCxnSpPr>
            <a:endCxn id="52" idx="1"/>
          </p:cNvCxnSpPr>
          <p:nvPr/>
        </p:nvCxnSpPr>
        <p:spPr>
          <a:xfrm>
            <a:off x="3355642" y="5220325"/>
            <a:ext cx="2012523" cy="15614"/>
          </a:xfrm>
          <a:prstGeom prst="straightConnector1">
            <a:avLst/>
          </a:prstGeom>
          <a:ln>
            <a:prstDash val="solid"/>
            <a:headEnd type="none"/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52" idx="0"/>
            <a:endCxn id="47" idx="2"/>
          </p:cNvCxnSpPr>
          <p:nvPr/>
        </p:nvCxnSpPr>
        <p:spPr>
          <a:xfrm flipV="1">
            <a:off x="6004498" y="4027177"/>
            <a:ext cx="979671" cy="864613"/>
          </a:xfrm>
          <a:prstGeom prst="straightConnector1">
            <a:avLst/>
          </a:prstGeom>
          <a:ln>
            <a:prstDash val="solid"/>
            <a:headEnd type="none"/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1874196" y="2895600"/>
            <a:ext cx="8077362" cy="3581400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219977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874196" y="1447800"/>
            <a:ext cx="8793804" cy="5410200"/>
          </a:xfrm>
        </p:spPr>
        <p:txBody>
          <a:bodyPr>
            <a:normAutofit/>
          </a:bodyPr>
          <a:lstStyle/>
          <a:p>
            <a:pPr>
              <a:lnSpc>
                <a:spcPct val="130000"/>
              </a:lnSpc>
            </a:pPr>
            <a:r>
              <a:rPr lang="en-US" altLang="zh-CN" sz="2600" dirty="0"/>
              <a:t>Deploy</a:t>
            </a:r>
            <a:r>
              <a:rPr lang="zh-CN" altLang="en-US" sz="2600" dirty="0"/>
              <a:t> </a:t>
            </a:r>
            <a:r>
              <a:rPr lang="en-US" altLang="zh-CN" sz="2600" dirty="0"/>
              <a:t>servers</a:t>
            </a:r>
            <a:r>
              <a:rPr lang="zh-CN" altLang="en-US" sz="2600" dirty="0"/>
              <a:t> </a:t>
            </a:r>
            <a:r>
              <a:rPr lang="en-US" altLang="zh-CN" sz="2600" dirty="0"/>
              <a:t>as</a:t>
            </a:r>
            <a:r>
              <a:rPr lang="zh-CN" altLang="en-US" sz="2600" dirty="0"/>
              <a:t> </a:t>
            </a:r>
            <a:r>
              <a:rPr lang="en-US" altLang="zh-CN" sz="2600" dirty="0"/>
              <a:t>close</a:t>
            </a:r>
            <a:r>
              <a:rPr lang="zh-CN" altLang="en-US" sz="2600" dirty="0"/>
              <a:t> </a:t>
            </a:r>
            <a:r>
              <a:rPr lang="en-US" altLang="zh-CN" sz="2600" dirty="0"/>
              <a:t>to</a:t>
            </a:r>
            <a:r>
              <a:rPr lang="zh-CN" altLang="en-US" sz="2600" dirty="0"/>
              <a:t> </a:t>
            </a:r>
            <a:r>
              <a:rPr lang="en-US" altLang="zh-CN" sz="2600" dirty="0"/>
              <a:t>users</a:t>
            </a:r>
            <a:r>
              <a:rPr lang="zh-CN" altLang="en-US" sz="2600" dirty="0"/>
              <a:t> </a:t>
            </a:r>
            <a:r>
              <a:rPr lang="en-US" altLang="zh-CN" sz="2600" dirty="0"/>
              <a:t>as</a:t>
            </a:r>
            <a:r>
              <a:rPr lang="zh-CN" altLang="en-US" sz="2600" dirty="0"/>
              <a:t> </a:t>
            </a:r>
            <a:r>
              <a:rPr lang="en-US" altLang="zh-CN" sz="2600" dirty="0"/>
              <a:t>possible</a:t>
            </a:r>
          </a:p>
          <a:p>
            <a:pPr>
              <a:lnSpc>
                <a:spcPct val="130000"/>
              </a:lnSpc>
            </a:pPr>
            <a:r>
              <a:rPr lang="en-US" altLang="zh-CN" sz="2600" dirty="0"/>
              <a:t>Thousands</a:t>
            </a:r>
            <a:r>
              <a:rPr lang="zh-CN" altLang="en-US" sz="2600" dirty="0"/>
              <a:t> </a:t>
            </a:r>
            <a:r>
              <a:rPr lang="en-US" altLang="zh-CN" sz="2600" dirty="0"/>
              <a:t>of</a:t>
            </a:r>
            <a:r>
              <a:rPr lang="zh-CN" altLang="en-US" sz="2600" dirty="0"/>
              <a:t> </a:t>
            </a:r>
            <a:r>
              <a:rPr lang="en-US" altLang="zh-CN" sz="2600" dirty="0"/>
              <a:t>edge-based</a:t>
            </a:r>
            <a:r>
              <a:rPr lang="zh-CN" altLang="en-US" sz="2600" dirty="0"/>
              <a:t> </a:t>
            </a:r>
            <a:r>
              <a:rPr lang="en-US" altLang="zh-CN" sz="2600" dirty="0"/>
              <a:t>servers</a:t>
            </a:r>
          </a:p>
          <a:p>
            <a:pPr>
              <a:lnSpc>
                <a:spcPct val="130000"/>
              </a:lnSpc>
            </a:pPr>
            <a:r>
              <a:rPr lang="en-US" altLang="zh-CN" sz="2600" dirty="0"/>
              <a:t>Tiered</a:t>
            </a:r>
            <a:r>
              <a:rPr lang="zh-CN" altLang="en-US" sz="2600" dirty="0"/>
              <a:t> </a:t>
            </a:r>
            <a:r>
              <a:rPr lang="en-US" altLang="zh-CN" sz="2600" dirty="0"/>
              <a:t>Distribution</a:t>
            </a:r>
          </a:p>
          <a:p>
            <a:pPr>
              <a:lnSpc>
                <a:spcPct val="130000"/>
              </a:lnSpc>
            </a:pPr>
            <a:r>
              <a:rPr lang="en-US" altLang="zh-CN" sz="2600" dirty="0"/>
              <a:t>Overlay</a:t>
            </a:r>
            <a:r>
              <a:rPr lang="zh-CN" altLang="en-US" sz="2600" dirty="0"/>
              <a:t> </a:t>
            </a:r>
            <a:r>
              <a:rPr lang="en-US" altLang="zh-CN" sz="2600" dirty="0"/>
              <a:t>network</a:t>
            </a:r>
            <a:r>
              <a:rPr lang="zh-CN" altLang="en-US" sz="2600" dirty="0"/>
              <a:t> </a:t>
            </a:r>
            <a:r>
              <a:rPr lang="en-US" altLang="zh-CN" sz="2600" dirty="0"/>
              <a:t>for</a:t>
            </a:r>
            <a:r>
              <a:rPr lang="zh-CN" altLang="en-US" sz="2600" dirty="0"/>
              <a:t> </a:t>
            </a:r>
            <a:r>
              <a:rPr lang="en-US" altLang="zh-CN" sz="2600" dirty="0"/>
              <a:t>Live</a:t>
            </a:r>
            <a:r>
              <a:rPr lang="zh-CN" altLang="en-US" sz="2600" dirty="0"/>
              <a:t> </a:t>
            </a:r>
            <a:r>
              <a:rPr lang="en-US" altLang="zh-CN" sz="2600" dirty="0"/>
              <a:t>Streaming</a:t>
            </a:r>
          </a:p>
        </p:txBody>
      </p:sp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Content</a:t>
            </a:r>
            <a:r>
              <a:rPr lang="zh-CN" altLang="en-US" dirty="0"/>
              <a:t> </a:t>
            </a:r>
            <a:r>
              <a:rPr lang="en-US" altLang="zh-CN" dirty="0"/>
              <a:t>Delivery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2146" y="1605775"/>
            <a:ext cx="6175062" cy="427272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2146" y="2339340"/>
            <a:ext cx="6438900" cy="311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20724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874196" y="1352550"/>
            <a:ext cx="8793804" cy="5162550"/>
          </a:xfrm>
        </p:spPr>
        <p:txBody>
          <a:bodyPr>
            <a:normAutofit/>
          </a:bodyPr>
          <a:lstStyle/>
          <a:p>
            <a:pPr>
              <a:lnSpc>
                <a:spcPct val="130000"/>
              </a:lnSpc>
            </a:pPr>
            <a:r>
              <a:rPr lang="en-US" altLang="zh-CN" sz="2600" dirty="0"/>
              <a:t>Speed</a:t>
            </a:r>
            <a:r>
              <a:rPr lang="zh-CN" altLang="en-US" sz="2600" dirty="0"/>
              <a:t> </a:t>
            </a:r>
            <a:r>
              <a:rPr lang="en-US" altLang="zh-CN" sz="2600" dirty="0"/>
              <a:t>up</a:t>
            </a:r>
            <a:r>
              <a:rPr lang="zh-CN" altLang="en-US" sz="2600" dirty="0"/>
              <a:t> </a:t>
            </a:r>
            <a:r>
              <a:rPr lang="en-US" altLang="zh-CN" sz="2600" dirty="0"/>
              <a:t>long-haul</a:t>
            </a:r>
            <a:r>
              <a:rPr lang="zh-CN" altLang="en-US" sz="2600" dirty="0"/>
              <a:t> </a:t>
            </a:r>
            <a:r>
              <a:rPr lang="en-US" altLang="zh-CN" sz="2600" dirty="0"/>
              <a:t>Internet</a:t>
            </a:r>
            <a:r>
              <a:rPr lang="zh-CN" altLang="en-US" sz="2600" dirty="0"/>
              <a:t> </a:t>
            </a:r>
            <a:r>
              <a:rPr lang="en-US" altLang="zh-CN" sz="2600" dirty="0"/>
              <a:t>communications</a:t>
            </a:r>
            <a:r>
              <a:rPr lang="zh-CN" altLang="en-US" sz="2600" dirty="0"/>
              <a:t> </a:t>
            </a:r>
            <a:r>
              <a:rPr lang="en-US" altLang="zh-CN" sz="2600" dirty="0"/>
              <a:t>by</a:t>
            </a:r>
            <a:r>
              <a:rPr lang="zh-CN" altLang="en-US" sz="2600" dirty="0"/>
              <a:t> </a:t>
            </a:r>
            <a:r>
              <a:rPr lang="en-US" altLang="zh-CN" sz="2600" dirty="0"/>
              <a:t>using</a:t>
            </a:r>
            <a:r>
              <a:rPr lang="zh-CN" altLang="en-US" sz="2600" dirty="0"/>
              <a:t> </a:t>
            </a:r>
            <a:r>
              <a:rPr lang="en-US" altLang="zh-CN" sz="2600" dirty="0"/>
              <a:t>the</a:t>
            </a:r>
            <a:r>
              <a:rPr lang="zh-CN" altLang="en-US" sz="2600" dirty="0"/>
              <a:t> </a:t>
            </a:r>
            <a:r>
              <a:rPr lang="en-US" altLang="zh-CN" sz="2600" dirty="0"/>
              <a:t>Akamai</a:t>
            </a:r>
            <a:r>
              <a:rPr lang="zh-CN" altLang="en-US" sz="2600" dirty="0"/>
              <a:t> </a:t>
            </a:r>
            <a:r>
              <a:rPr lang="en-US" altLang="zh-CN" sz="2600" dirty="0"/>
              <a:t>platform</a:t>
            </a:r>
            <a:r>
              <a:rPr lang="zh-CN" altLang="en-US" sz="2600" dirty="0"/>
              <a:t> </a:t>
            </a:r>
            <a:r>
              <a:rPr lang="en-US" altLang="zh-CN" sz="2600" dirty="0"/>
              <a:t>as</a:t>
            </a:r>
            <a:r>
              <a:rPr lang="zh-CN" altLang="en-US" sz="2600" dirty="0"/>
              <a:t> </a:t>
            </a:r>
            <a:r>
              <a:rPr lang="en-US" altLang="zh-CN" sz="2600" dirty="0"/>
              <a:t>a</a:t>
            </a:r>
            <a:r>
              <a:rPr lang="zh-CN" altLang="en-US" sz="2600" dirty="0"/>
              <a:t> </a:t>
            </a:r>
            <a:r>
              <a:rPr lang="en-US" altLang="zh-CN" sz="2600" dirty="0"/>
              <a:t>high-performance</a:t>
            </a:r>
            <a:r>
              <a:rPr lang="zh-CN" altLang="en-US" sz="2600" dirty="0"/>
              <a:t> </a:t>
            </a:r>
            <a:r>
              <a:rPr lang="en-US" altLang="zh-CN" sz="2600" dirty="0"/>
              <a:t>overlay</a:t>
            </a:r>
            <a:r>
              <a:rPr lang="zh-CN" altLang="en-US" sz="2600" dirty="0"/>
              <a:t> </a:t>
            </a:r>
            <a:r>
              <a:rPr lang="en-US" altLang="zh-CN" sz="2600" dirty="0"/>
              <a:t>network.</a:t>
            </a:r>
          </a:p>
          <a:p>
            <a:pPr lvl="1">
              <a:lnSpc>
                <a:spcPct val="130000"/>
              </a:lnSpc>
            </a:pPr>
            <a:r>
              <a:rPr lang="en-US" altLang="zh-CN" dirty="0"/>
              <a:t>Path</a:t>
            </a:r>
            <a:r>
              <a:rPr lang="zh-CN" altLang="en-US" dirty="0"/>
              <a:t> </a:t>
            </a:r>
            <a:r>
              <a:rPr lang="en-US" altLang="zh-CN" dirty="0"/>
              <a:t>optimization</a:t>
            </a:r>
            <a:r>
              <a:rPr lang="zh-CN" altLang="en-US" dirty="0"/>
              <a:t> </a:t>
            </a:r>
            <a:r>
              <a:rPr lang="en-US" altLang="zh-CN" dirty="0"/>
              <a:t>/</a:t>
            </a:r>
            <a:r>
              <a:rPr lang="zh-CN" altLang="en-US" dirty="0"/>
              <a:t> </a:t>
            </a:r>
            <a:r>
              <a:rPr lang="en-US" altLang="zh-CN" dirty="0"/>
              <a:t>Multiple</a:t>
            </a:r>
            <a:r>
              <a:rPr lang="zh-CN" altLang="en-US" dirty="0"/>
              <a:t> </a:t>
            </a:r>
            <a:r>
              <a:rPr lang="en-US" altLang="zh-CN" dirty="0"/>
              <a:t>paths</a:t>
            </a:r>
          </a:p>
          <a:p>
            <a:pPr lvl="1">
              <a:lnSpc>
                <a:spcPct val="130000"/>
              </a:lnSpc>
            </a:pPr>
            <a:r>
              <a:rPr lang="en-US" altLang="zh-CN" dirty="0"/>
              <a:t>Packet</a:t>
            </a:r>
            <a:r>
              <a:rPr lang="zh-CN" altLang="en-US" dirty="0"/>
              <a:t> </a:t>
            </a:r>
            <a:r>
              <a:rPr lang="en-US" altLang="zh-CN" dirty="0"/>
              <a:t>loss</a:t>
            </a:r>
            <a:r>
              <a:rPr lang="zh-CN" altLang="en-US" dirty="0"/>
              <a:t> </a:t>
            </a:r>
            <a:r>
              <a:rPr lang="en-US" altLang="zh-CN" dirty="0"/>
              <a:t>reduction</a:t>
            </a:r>
          </a:p>
          <a:p>
            <a:pPr lvl="1">
              <a:lnSpc>
                <a:spcPct val="130000"/>
              </a:lnSpc>
            </a:pPr>
            <a:r>
              <a:rPr lang="en-US" altLang="zh-CN" dirty="0"/>
              <a:t>Transport</a:t>
            </a:r>
            <a:r>
              <a:rPr lang="zh-CN" altLang="en-US" dirty="0"/>
              <a:t> </a:t>
            </a:r>
            <a:r>
              <a:rPr lang="en-US" altLang="zh-CN" dirty="0"/>
              <a:t>protocol</a:t>
            </a:r>
            <a:r>
              <a:rPr lang="zh-CN" altLang="en-US" dirty="0"/>
              <a:t> </a:t>
            </a:r>
            <a:r>
              <a:rPr lang="en-US" altLang="zh-CN" dirty="0"/>
              <a:t>optimizations</a:t>
            </a:r>
          </a:p>
          <a:p>
            <a:pPr lvl="2">
              <a:lnSpc>
                <a:spcPct val="130000"/>
              </a:lnSpc>
            </a:pPr>
            <a:r>
              <a:rPr lang="en-US" altLang="zh-CN" dirty="0"/>
              <a:t>Pools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persistent</a:t>
            </a:r>
            <a:r>
              <a:rPr lang="zh-CN" altLang="en-US" dirty="0"/>
              <a:t> </a:t>
            </a:r>
            <a:r>
              <a:rPr lang="en-US" altLang="zh-CN" dirty="0"/>
              <a:t>connections</a:t>
            </a:r>
          </a:p>
          <a:p>
            <a:pPr lvl="2">
              <a:lnSpc>
                <a:spcPct val="130000"/>
              </a:lnSpc>
            </a:pPr>
            <a:r>
              <a:rPr lang="en-US" altLang="zh-CN" dirty="0"/>
              <a:t>Intelligent</a:t>
            </a:r>
            <a:r>
              <a:rPr lang="zh-CN" altLang="en-US" dirty="0"/>
              <a:t> </a:t>
            </a:r>
            <a:r>
              <a:rPr lang="en-US" altLang="zh-CN" dirty="0"/>
              <a:t>TCP</a:t>
            </a:r>
            <a:r>
              <a:rPr lang="zh-CN" altLang="en-US" dirty="0"/>
              <a:t> </a:t>
            </a:r>
            <a:r>
              <a:rPr lang="en-US" altLang="zh-CN" dirty="0"/>
              <a:t>window</a:t>
            </a:r>
            <a:r>
              <a:rPr lang="zh-CN" altLang="en-US" dirty="0"/>
              <a:t> </a:t>
            </a:r>
            <a:r>
              <a:rPr lang="en-US" altLang="zh-CN" dirty="0"/>
              <a:t>size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retransmission</a:t>
            </a:r>
            <a:r>
              <a:rPr lang="zh-CN" altLang="en-US" dirty="0"/>
              <a:t> </a:t>
            </a:r>
            <a:r>
              <a:rPr lang="en-US" altLang="zh-CN" dirty="0"/>
              <a:t>based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network</a:t>
            </a:r>
            <a:r>
              <a:rPr lang="zh-CN" altLang="en-US" dirty="0"/>
              <a:t> </a:t>
            </a:r>
            <a:r>
              <a:rPr lang="en-US" altLang="zh-CN" dirty="0"/>
              <a:t>latency</a:t>
            </a:r>
            <a:r>
              <a:rPr lang="zh-CN" altLang="en-US" dirty="0"/>
              <a:t> </a:t>
            </a:r>
            <a:r>
              <a:rPr lang="en-US" altLang="zh-CN" dirty="0"/>
              <a:t>information</a:t>
            </a:r>
          </a:p>
          <a:p>
            <a:pPr lvl="1">
              <a:lnSpc>
                <a:spcPct val="130000"/>
              </a:lnSpc>
            </a:pPr>
            <a:r>
              <a:rPr lang="en-US" altLang="zh-CN" dirty="0"/>
              <a:t>Application</a:t>
            </a:r>
            <a:r>
              <a:rPr lang="zh-CN" altLang="en-US" dirty="0"/>
              <a:t> </a:t>
            </a:r>
            <a:r>
              <a:rPr lang="en-US" altLang="zh-CN" dirty="0"/>
              <a:t>optimization</a:t>
            </a:r>
          </a:p>
        </p:txBody>
      </p:sp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Application</a:t>
            </a:r>
            <a:r>
              <a:rPr lang="zh-CN" altLang="en-US" dirty="0"/>
              <a:t> </a:t>
            </a:r>
            <a:r>
              <a:rPr lang="en-US" altLang="zh-CN" dirty="0"/>
              <a:t>Delivery</a:t>
            </a:r>
            <a:endParaRPr lang="en-US" dirty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1866576" y="2461260"/>
            <a:ext cx="8565204" cy="5162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36000" rIns="36000" bIns="3600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defTabSz="457200" rtl="0" eaLnBrk="0" fontAlgn="base" hangingPunct="0">
              <a:lnSpc>
                <a:spcPct val="100000"/>
              </a:lnSpc>
              <a:spcBef>
                <a:spcPts val="1400"/>
              </a:spcBef>
              <a:spcAft>
                <a:spcPct val="0"/>
              </a:spcAft>
              <a:buFont typeface="Arial" pitchFamily="-1" charset="0"/>
              <a:buChar char="•"/>
              <a:defRPr sz="3000" kern="1200" spc="-50">
                <a:solidFill>
                  <a:schemeClr val="tx1"/>
                </a:solidFill>
                <a:latin typeface="+mn-lt"/>
                <a:ea typeface="ＭＳ Ｐゴシック" pitchFamily="-1" charset="-128"/>
                <a:cs typeface="ＭＳ Ｐゴシック" pitchFamily="-1" charset="-128"/>
              </a:defRPr>
            </a:lvl1pPr>
            <a:lvl2pPr marL="742950" indent="-285750" algn="l" defTabSz="457200" rtl="0" eaLnBrk="0" fontAlgn="base" hangingPunct="0">
              <a:lnSpc>
                <a:spcPct val="80000"/>
              </a:lnSpc>
              <a:spcBef>
                <a:spcPts val="800"/>
              </a:spcBef>
              <a:spcAft>
                <a:spcPct val="0"/>
              </a:spcAft>
              <a:buFont typeface="Arial" pitchFamily="-1" charset="0"/>
              <a:buChar char="–"/>
              <a:defRPr sz="2800" kern="1200" spc="-50">
                <a:solidFill>
                  <a:schemeClr val="tx1"/>
                </a:solidFill>
                <a:latin typeface="+mn-lt"/>
                <a:ea typeface="ＭＳ Ｐゴシック" pitchFamily="-1" charset="-128"/>
                <a:cs typeface="+mn-cs"/>
              </a:defRPr>
            </a:lvl2pPr>
            <a:lvl3pPr marL="1143000" indent="-228600" algn="l" defTabSz="457200" rtl="0" eaLnBrk="0" fontAlgn="base" hangingPunct="0">
              <a:lnSpc>
                <a:spcPct val="80000"/>
              </a:lnSpc>
              <a:spcBef>
                <a:spcPts val="800"/>
              </a:spcBef>
              <a:spcAft>
                <a:spcPct val="0"/>
              </a:spcAft>
              <a:buFont typeface="Arial" pitchFamily="-1" charset="0"/>
              <a:buChar char="•"/>
              <a:defRPr sz="2400" kern="1200" spc="-50">
                <a:solidFill>
                  <a:schemeClr val="tx1"/>
                </a:solidFill>
                <a:latin typeface="+mn-lt"/>
                <a:ea typeface="ＭＳ Ｐゴシック" pitchFamily="-1" charset="-128"/>
                <a:cs typeface="+mn-cs"/>
              </a:defRPr>
            </a:lvl3pPr>
            <a:lvl4pPr marL="1600200" indent="-228600" algn="l" defTabSz="457200" rtl="0" eaLnBrk="0" fontAlgn="base" hangingPunct="0">
              <a:lnSpc>
                <a:spcPct val="80000"/>
              </a:lnSpc>
              <a:spcBef>
                <a:spcPts val="800"/>
              </a:spcBef>
              <a:spcAft>
                <a:spcPct val="0"/>
              </a:spcAft>
              <a:buFont typeface="Arial" pitchFamily="-1" charset="0"/>
              <a:buChar char="–"/>
              <a:defRPr sz="2200" kern="1200" spc="-50">
                <a:solidFill>
                  <a:schemeClr val="tx1"/>
                </a:solidFill>
                <a:latin typeface="+mn-lt"/>
                <a:ea typeface="ＭＳ Ｐゴシック" pitchFamily="-1" charset="-128"/>
                <a:cs typeface="+mn-cs"/>
              </a:defRPr>
            </a:lvl4pPr>
            <a:lvl5pPr marL="2057400" indent="-228600" algn="l" defTabSz="457200" rtl="0" eaLnBrk="0" fontAlgn="base" hangingPunct="0">
              <a:lnSpc>
                <a:spcPct val="80000"/>
              </a:lnSpc>
              <a:spcBef>
                <a:spcPts val="800"/>
              </a:spcBef>
              <a:spcAft>
                <a:spcPct val="0"/>
              </a:spcAft>
              <a:buFont typeface="Arial" pitchFamily="-1" charset="0"/>
              <a:buChar char="»"/>
              <a:defRPr sz="2200" kern="1200" spc="-50">
                <a:solidFill>
                  <a:schemeClr val="tx1"/>
                </a:solidFill>
                <a:latin typeface="+mn-lt"/>
                <a:ea typeface="ＭＳ Ｐゴシック" pitchFamily="-1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zh-CN" sz="2600" dirty="0"/>
              <a:t>Push</a:t>
            </a:r>
            <a:r>
              <a:rPr lang="zh-CN" altLang="en-US" sz="2600" dirty="0"/>
              <a:t> </a:t>
            </a:r>
            <a:r>
              <a:rPr lang="en-US" altLang="zh-CN" sz="2600" dirty="0"/>
              <a:t>application</a:t>
            </a:r>
            <a:r>
              <a:rPr lang="zh-CN" altLang="en-US" sz="2600" dirty="0"/>
              <a:t> </a:t>
            </a:r>
            <a:r>
              <a:rPr lang="en-US" altLang="zh-CN" sz="2600" dirty="0"/>
              <a:t>logic</a:t>
            </a:r>
            <a:r>
              <a:rPr lang="zh-CN" altLang="en-US" sz="2600" dirty="0"/>
              <a:t> </a:t>
            </a:r>
            <a:r>
              <a:rPr lang="en-US" altLang="zh-CN" sz="2600" dirty="0"/>
              <a:t>from</a:t>
            </a:r>
            <a:r>
              <a:rPr lang="zh-CN" altLang="en-US" sz="2600" dirty="0"/>
              <a:t> </a:t>
            </a:r>
            <a:r>
              <a:rPr lang="en-US" altLang="zh-CN" sz="2600" dirty="0"/>
              <a:t>the</a:t>
            </a:r>
            <a:r>
              <a:rPr lang="zh-CN" altLang="en-US" sz="2600" dirty="0"/>
              <a:t> </a:t>
            </a:r>
            <a:r>
              <a:rPr lang="en-US" altLang="zh-CN" sz="2600" dirty="0"/>
              <a:t>origin</a:t>
            </a:r>
            <a:r>
              <a:rPr lang="zh-CN" altLang="en-US" sz="2600" dirty="0"/>
              <a:t> </a:t>
            </a:r>
            <a:r>
              <a:rPr lang="en-US" altLang="zh-CN" sz="2600" dirty="0"/>
              <a:t>server</a:t>
            </a:r>
            <a:r>
              <a:rPr lang="zh-CN" altLang="en-US" sz="2600" dirty="0"/>
              <a:t> </a:t>
            </a:r>
            <a:r>
              <a:rPr lang="en-US" altLang="zh-CN" sz="2600" dirty="0"/>
              <a:t>out</a:t>
            </a:r>
            <a:r>
              <a:rPr lang="zh-CN" altLang="en-US" sz="2600" dirty="0"/>
              <a:t> </a:t>
            </a:r>
            <a:r>
              <a:rPr lang="en-US" altLang="zh-CN" sz="2600" dirty="0"/>
              <a:t>to</a:t>
            </a:r>
            <a:r>
              <a:rPr lang="zh-CN" altLang="en-US" sz="2600" dirty="0"/>
              <a:t> </a:t>
            </a:r>
            <a:r>
              <a:rPr lang="en-US" altLang="zh-CN" sz="2600" dirty="0"/>
              <a:t>the</a:t>
            </a:r>
            <a:r>
              <a:rPr lang="zh-CN" altLang="en-US" sz="2600" dirty="0"/>
              <a:t> </a:t>
            </a:r>
            <a:r>
              <a:rPr lang="en-US" altLang="zh-CN" sz="2600" dirty="0"/>
              <a:t>edge</a:t>
            </a:r>
            <a:r>
              <a:rPr lang="zh-CN" altLang="en-US" sz="2600" dirty="0"/>
              <a:t> </a:t>
            </a:r>
            <a:r>
              <a:rPr lang="en-US" altLang="zh-CN" sz="2600" dirty="0"/>
              <a:t>of</a:t>
            </a:r>
            <a:r>
              <a:rPr lang="zh-CN" altLang="en-US" sz="2600" dirty="0"/>
              <a:t> </a:t>
            </a:r>
            <a:r>
              <a:rPr lang="en-US" altLang="zh-CN" sz="2600" dirty="0"/>
              <a:t>the</a:t>
            </a:r>
            <a:r>
              <a:rPr lang="zh-CN" altLang="en-US" sz="2600" dirty="0"/>
              <a:t> </a:t>
            </a:r>
            <a:r>
              <a:rPr lang="en-US" altLang="zh-CN" sz="2600" dirty="0"/>
              <a:t>Internet.</a:t>
            </a:r>
          </a:p>
          <a:p>
            <a:pPr lvl="1">
              <a:lnSpc>
                <a:spcPct val="130000"/>
              </a:lnSpc>
            </a:pPr>
            <a:r>
              <a:rPr lang="en-US" altLang="zh-CN" sz="2400" dirty="0" err="1"/>
              <a:t>EdgeComputing</a:t>
            </a:r>
            <a:endParaRPr lang="en-US" altLang="zh-CN" sz="2400" dirty="0"/>
          </a:p>
          <a:p>
            <a:pPr lvl="1">
              <a:lnSpc>
                <a:spcPct val="130000"/>
              </a:lnSpc>
            </a:pPr>
            <a:r>
              <a:rPr lang="en-US" altLang="zh-CN" sz="2400" dirty="0"/>
              <a:t>Applications</a:t>
            </a:r>
            <a:r>
              <a:rPr lang="zh-CN" altLang="en-US" sz="2400" dirty="0"/>
              <a:t> </a:t>
            </a:r>
            <a:r>
              <a:rPr lang="en-US" altLang="zh-CN" sz="2400" dirty="0"/>
              <a:t>that</a:t>
            </a:r>
            <a:r>
              <a:rPr lang="zh-CN" altLang="en-US" sz="2400" dirty="0"/>
              <a:t> </a:t>
            </a:r>
            <a:r>
              <a:rPr lang="en-US" altLang="zh-CN" sz="2400" dirty="0"/>
              <a:t>does</a:t>
            </a:r>
            <a:r>
              <a:rPr lang="zh-CN" altLang="en-US" sz="2400" dirty="0"/>
              <a:t> </a:t>
            </a:r>
            <a:r>
              <a:rPr lang="en-US" altLang="zh-CN" sz="2400" dirty="0"/>
              <a:t>not</a:t>
            </a:r>
            <a:r>
              <a:rPr lang="zh-CN" altLang="en-US" sz="2400" dirty="0"/>
              <a:t> </a:t>
            </a:r>
            <a:r>
              <a:rPr lang="en-US" altLang="zh-CN" sz="2400" dirty="0"/>
              <a:t>rely</a:t>
            </a:r>
            <a:r>
              <a:rPr lang="zh-CN" altLang="en-US" sz="2400" dirty="0"/>
              <a:t> </a:t>
            </a:r>
            <a:r>
              <a:rPr lang="en-US" altLang="zh-CN" sz="2400" dirty="0"/>
              <a:t>on</a:t>
            </a:r>
            <a:r>
              <a:rPr lang="zh-CN" altLang="en-US" sz="2400" dirty="0"/>
              <a:t> </a:t>
            </a:r>
            <a:r>
              <a:rPr lang="en-US" altLang="zh-CN" sz="2400" dirty="0"/>
              <a:t>huge</a:t>
            </a:r>
            <a:r>
              <a:rPr lang="zh-CN" altLang="en-US" sz="2400" dirty="0"/>
              <a:t> </a:t>
            </a:r>
            <a:r>
              <a:rPr lang="en-US" altLang="zh-CN" sz="2400" dirty="0"/>
              <a:t>transactional</a:t>
            </a:r>
            <a:r>
              <a:rPr lang="zh-CN" altLang="en-US" sz="2400" dirty="0"/>
              <a:t> </a:t>
            </a:r>
            <a:r>
              <a:rPr lang="en-US" altLang="zh-CN" sz="2400" dirty="0"/>
              <a:t>databases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6448" y="3065780"/>
            <a:ext cx="5600700" cy="2768600"/>
          </a:xfrm>
          <a:prstGeom prst="rect">
            <a:avLst/>
          </a:prstGeom>
        </p:spPr>
      </p:pic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1874196" y="2461260"/>
            <a:ext cx="8557584" cy="5162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36000" rIns="36000" bIns="3600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defTabSz="457200" rtl="0" eaLnBrk="0" fontAlgn="base" hangingPunct="0">
              <a:lnSpc>
                <a:spcPct val="100000"/>
              </a:lnSpc>
              <a:spcBef>
                <a:spcPts val="1400"/>
              </a:spcBef>
              <a:spcAft>
                <a:spcPct val="0"/>
              </a:spcAft>
              <a:buFont typeface="Arial" pitchFamily="-1" charset="0"/>
              <a:buChar char="•"/>
              <a:defRPr sz="3000" kern="1200" spc="-50">
                <a:solidFill>
                  <a:schemeClr val="tx1"/>
                </a:solidFill>
                <a:latin typeface="+mn-lt"/>
                <a:ea typeface="ＭＳ Ｐゴシック" pitchFamily="-1" charset="-128"/>
                <a:cs typeface="ＭＳ Ｐゴシック" pitchFamily="-1" charset="-128"/>
              </a:defRPr>
            </a:lvl1pPr>
            <a:lvl2pPr marL="742950" indent="-285750" algn="l" defTabSz="457200" rtl="0" eaLnBrk="0" fontAlgn="base" hangingPunct="0">
              <a:lnSpc>
                <a:spcPct val="80000"/>
              </a:lnSpc>
              <a:spcBef>
                <a:spcPts val="800"/>
              </a:spcBef>
              <a:spcAft>
                <a:spcPct val="0"/>
              </a:spcAft>
              <a:buFont typeface="Arial" pitchFamily="-1" charset="0"/>
              <a:buChar char="–"/>
              <a:defRPr sz="2800" kern="1200" spc="-50">
                <a:solidFill>
                  <a:schemeClr val="tx1"/>
                </a:solidFill>
                <a:latin typeface="+mn-lt"/>
                <a:ea typeface="ＭＳ Ｐゴシック" pitchFamily="-1" charset="-128"/>
                <a:cs typeface="+mn-cs"/>
              </a:defRPr>
            </a:lvl2pPr>
            <a:lvl3pPr marL="1143000" indent="-228600" algn="l" defTabSz="457200" rtl="0" eaLnBrk="0" fontAlgn="base" hangingPunct="0">
              <a:lnSpc>
                <a:spcPct val="80000"/>
              </a:lnSpc>
              <a:spcBef>
                <a:spcPts val="800"/>
              </a:spcBef>
              <a:spcAft>
                <a:spcPct val="0"/>
              </a:spcAft>
              <a:buFont typeface="Arial" pitchFamily="-1" charset="0"/>
              <a:buChar char="•"/>
              <a:defRPr sz="2400" kern="1200" spc="-50">
                <a:solidFill>
                  <a:schemeClr val="tx1"/>
                </a:solidFill>
                <a:latin typeface="+mn-lt"/>
                <a:ea typeface="ＭＳ Ｐゴシック" pitchFamily="-1" charset="-128"/>
                <a:cs typeface="+mn-cs"/>
              </a:defRPr>
            </a:lvl3pPr>
            <a:lvl4pPr marL="1600200" indent="-228600" algn="l" defTabSz="457200" rtl="0" eaLnBrk="0" fontAlgn="base" hangingPunct="0">
              <a:lnSpc>
                <a:spcPct val="80000"/>
              </a:lnSpc>
              <a:spcBef>
                <a:spcPts val="800"/>
              </a:spcBef>
              <a:spcAft>
                <a:spcPct val="0"/>
              </a:spcAft>
              <a:buFont typeface="Arial" pitchFamily="-1" charset="0"/>
              <a:buChar char="–"/>
              <a:defRPr sz="2200" kern="1200" spc="-50">
                <a:solidFill>
                  <a:schemeClr val="tx1"/>
                </a:solidFill>
                <a:latin typeface="+mn-lt"/>
                <a:ea typeface="ＭＳ Ｐゴシック" pitchFamily="-1" charset="-128"/>
                <a:cs typeface="+mn-cs"/>
              </a:defRPr>
            </a:lvl4pPr>
            <a:lvl5pPr marL="2057400" indent="-228600" algn="l" defTabSz="457200" rtl="0" eaLnBrk="0" fontAlgn="base" hangingPunct="0">
              <a:lnSpc>
                <a:spcPct val="80000"/>
              </a:lnSpc>
              <a:spcBef>
                <a:spcPts val="800"/>
              </a:spcBef>
              <a:spcAft>
                <a:spcPct val="0"/>
              </a:spcAft>
              <a:buFont typeface="Arial" pitchFamily="-1" charset="0"/>
              <a:buChar char="»"/>
              <a:defRPr sz="2200" kern="1200" spc="-50">
                <a:solidFill>
                  <a:schemeClr val="tx1"/>
                </a:solidFill>
                <a:latin typeface="+mn-lt"/>
                <a:ea typeface="ＭＳ Ｐゴシック" pitchFamily="-1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zh-CN" sz="2600" dirty="0"/>
              <a:t>Push</a:t>
            </a:r>
            <a:r>
              <a:rPr lang="zh-CN" altLang="en-US" sz="2600" dirty="0"/>
              <a:t> </a:t>
            </a:r>
            <a:r>
              <a:rPr lang="en-US" altLang="zh-CN" sz="2600" dirty="0"/>
              <a:t>application</a:t>
            </a:r>
            <a:r>
              <a:rPr lang="zh-CN" altLang="en-US" sz="2600" dirty="0"/>
              <a:t> </a:t>
            </a:r>
            <a:r>
              <a:rPr lang="en-US" altLang="zh-CN" sz="2600" dirty="0"/>
              <a:t>logic</a:t>
            </a:r>
            <a:r>
              <a:rPr lang="zh-CN" altLang="en-US" sz="2600" dirty="0"/>
              <a:t> </a:t>
            </a:r>
            <a:r>
              <a:rPr lang="en-US" altLang="zh-CN" sz="2600" dirty="0"/>
              <a:t>from</a:t>
            </a:r>
            <a:r>
              <a:rPr lang="zh-CN" altLang="en-US" sz="2600" dirty="0"/>
              <a:t> </a:t>
            </a:r>
            <a:r>
              <a:rPr lang="en-US" altLang="zh-CN" sz="2600" dirty="0"/>
              <a:t>the</a:t>
            </a:r>
            <a:r>
              <a:rPr lang="zh-CN" altLang="en-US" sz="2600" dirty="0"/>
              <a:t> </a:t>
            </a:r>
            <a:r>
              <a:rPr lang="en-US" altLang="zh-CN" sz="2600" dirty="0"/>
              <a:t>origin</a:t>
            </a:r>
            <a:r>
              <a:rPr lang="zh-CN" altLang="en-US" sz="2600" dirty="0"/>
              <a:t> </a:t>
            </a:r>
            <a:r>
              <a:rPr lang="en-US" altLang="zh-CN" sz="2600" dirty="0"/>
              <a:t>server</a:t>
            </a:r>
            <a:r>
              <a:rPr lang="zh-CN" altLang="en-US" sz="2600" dirty="0"/>
              <a:t> </a:t>
            </a:r>
            <a:r>
              <a:rPr lang="en-US" altLang="zh-CN" sz="2600" dirty="0"/>
              <a:t>out</a:t>
            </a:r>
            <a:r>
              <a:rPr lang="zh-CN" altLang="en-US" sz="2600" dirty="0"/>
              <a:t> </a:t>
            </a:r>
            <a:r>
              <a:rPr lang="en-US" altLang="zh-CN" sz="2600" dirty="0"/>
              <a:t>to</a:t>
            </a:r>
            <a:r>
              <a:rPr lang="zh-CN" altLang="en-US" sz="2600" dirty="0"/>
              <a:t> </a:t>
            </a:r>
            <a:r>
              <a:rPr lang="en-US" altLang="zh-CN" sz="2600" dirty="0"/>
              <a:t>the</a:t>
            </a:r>
            <a:r>
              <a:rPr lang="zh-CN" altLang="en-US" sz="2600" dirty="0"/>
              <a:t> </a:t>
            </a:r>
            <a:r>
              <a:rPr lang="en-US" altLang="zh-CN" sz="2600" dirty="0"/>
              <a:t>edge</a:t>
            </a:r>
            <a:r>
              <a:rPr lang="zh-CN" altLang="en-US" sz="2600" dirty="0"/>
              <a:t> </a:t>
            </a:r>
            <a:r>
              <a:rPr lang="en-US" altLang="zh-CN" sz="2600" dirty="0"/>
              <a:t>of</a:t>
            </a:r>
            <a:r>
              <a:rPr lang="zh-CN" altLang="en-US" sz="2600" dirty="0"/>
              <a:t> </a:t>
            </a:r>
            <a:r>
              <a:rPr lang="en-US" altLang="zh-CN" sz="2600" dirty="0"/>
              <a:t>the</a:t>
            </a:r>
            <a:r>
              <a:rPr lang="zh-CN" altLang="en-US" sz="2600" dirty="0"/>
              <a:t> </a:t>
            </a:r>
            <a:r>
              <a:rPr lang="en-US" altLang="zh-CN" sz="2600" dirty="0"/>
              <a:t>Internet.</a:t>
            </a:r>
          </a:p>
        </p:txBody>
      </p:sp>
    </p:spTree>
    <p:extLst>
      <p:ext uri="{BB962C8B-B14F-4D97-AF65-F5344CB8AC3E}">
        <p14:creationId xmlns:p14="http://schemas.microsoft.com/office/powerpoint/2010/main" val="140881888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256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56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56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56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56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56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56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56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56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56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56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56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4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7" dur="500"/>
                                        <p:tgtEl>
                                          <p:spTgt spid="256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3" dur="500"/>
                                        <p:tgtEl>
                                          <p:spTgt spid="256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6" dur="500"/>
                                        <p:tgtEl>
                                          <p:spTgt spid="256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9" dur="500"/>
                                        <p:tgtEl>
                                          <p:spTgt spid="256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2" dur="500"/>
                                        <p:tgtEl>
                                          <p:spTgt spid="256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5" dur="500"/>
                                        <p:tgtEl>
                                          <p:spTgt spid="256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Origin</a:t>
            </a:r>
            <a:r>
              <a:rPr lang="zh-CN" altLang="en-US" dirty="0"/>
              <a:t> </a:t>
            </a:r>
            <a:r>
              <a:rPr lang="en-US" altLang="zh-CN" dirty="0"/>
              <a:t>server</a:t>
            </a:r>
            <a:r>
              <a:rPr lang="zh-CN" altLang="en-US" dirty="0"/>
              <a:t> </a:t>
            </a:r>
            <a:r>
              <a:rPr lang="en-US" altLang="zh-CN" dirty="0"/>
              <a:t>location</a:t>
            </a:r>
          </a:p>
          <a:p>
            <a:r>
              <a:rPr lang="en-US" altLang="zh-CN" dirty="0"/>
              <a:t>Cache</a:t>
            </a:r>
            <a:r>
              <a:rPr lang="zh-CN" altLang="en-US" dirty="0"/>
              <a:t> </a:t>
            </a:r>
            <a:r>
              <a:rPr lang="en-US" altLang="zh-CN" dirty="0"/>
              <a:t>control/indexing</a:t>
            </a:r>
          </a:p>
          <a:p>
            <a:r>
              <a:rPr lang="en-US" altLang="zh-CN" dirty="0"/>
              <a:t>Access</a:t>
            </a:r>
            <a:r>
              <a:rPr lang="zh-CN" altLang="en-US" dirty="0"/>
              <a:t> </a:t>
            </a:r>
            <a:r>
              <a:rPr lang="en-US" altLang="zh-CN" dirty="0"/>
              <a:t>control</a:t>
            </a:r>
          </a:p>
          <a:p>
            <a:r>
              <a:rPr lang="en-US" altLang="zh-CN" dirty="0"/>
              <a:t>Response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origin</a:t>
            </a:r>
            <a:r>
              <a:rPr lang="zh-CN" altLang="en-US" dirty="0"/>
              <a:t> </a:t>
            </a:r>
            <a:r>
              <a:rPr lang="en-US" altLang="zh-CN" dirty="0"/>
              <a:t>failure</a:t>
            </a:r>
          </a:p>
          <a:p>
            <a:r>
              <a:rPr lang="en-US" altLang="zh-CN" dirty="0" err="1"/>
              <a:t>EdgeComputing</a:t>
            </a:r>
            <a:endParaRPr lang="en-US" altLang="zh-CN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9111C5-E04E-4942-8174-12BB645D56A6}" type="slidenum">
              <a:rPr lang="en-US" smtClean="0"/>
              <a:pPr>
                <a:defRPr/>
              </a:pPr>
              <a:t>73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Edge</a:t>
            </a:r>
            <a:r>
              <a:rPr lang="zh-CN" altLang="en-US" dirty="0"/>
              <a:t> </a:t>
            </a:r>
            <a:r>
              <a:rPr lang="en-US" altLang="zh-CN" dirty="0"/>
              <a:t>Server</a:t>
            </a:r>
            <a:r>
              <a:rPr lang="zh-CN" altLang="en-US" dirty="0"/>
              <a:t> </a:t>
            </a:r>
            <a:r>
              <a:rPr lang="en-US" altLang="zh-CN" dirty="0"/>
              <a:t>Platform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340862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Scoring</a:t>
            </a:r>
          </a:p>
          <a:p>
            <a:pPr lvl="1"/>
            <a:r>
              <a:rPr lang="en-US" altLang="zh-CN" dirty="0"/>
              <a:t>Based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tremendous</a:t>
            </a:r>
            <a:r>
              <a:rPr lang="zh-CN" altLang="en-US" dirty="0"/>
              <a:t> </a:t>
            </a:r>
            <a:r>
              <a:rPr lang="en-US" altLang="zh-CN" dirty="0"/>
              <a:t>amounts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historic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real-time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</a:p>
          <a:p>
            <a:r>
              <a:rPr lang="en-US" altLang="zh-CN" dirty="0"/>
              <a:t>Real-time</a:t>
            </a:r>
            <a:r>
              <a:rPr lang="zh-CN" altLang="en-US" dirty="0"/>
              <a:t> </a:t>
            </a:r>
            <a:r>
              <a:rPr lang="en-US" altLang="zh-CN" dirty="0"/>
              <a:t>mapping</a:t>
            </a:r>
          </a:p>
          <a:p>
            <a:pPr lvl="1"/>
            <a:r>
              <a:rPr lang="en-US" altLang="zh-CN" dirty="0"/>
              <a:t>Direct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end</a:t>
            </a:r>
            <a:r>
              <a:rPr lang="zh-CN" altLang="en-US" dirty="0"/>
              <a:t> </a:t>
            </a:r>
            <a:r>
              <a:rPr lang="en-US" altLang="zh-CN" dirty="0"/>
              <a:t>user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best</a:t>
            </a:r>
            <a:r>
              <a:rPr lang="zh-CN" altLang="en-US" dirty="0"/>
              <a:t> </a:t>
            </a:r>
            <a:r>
              <a:rPr lang="en-US" altLang="zh-CN" dirty="0"/>
              <a:t>edge</a:t>
            </a:r>
            <a:r>
              <a:rPr lang="zh-CN" altLang="en-US" dirty="0"/>
              <a:t> </a:t>
            </a:r>
            <a:r>
              <a:rPr lang="en-US" altLang="zh-CN" dirty="0"/>
              <a:t>server</a:t>
            </a:r>
          </a:p>
          <a:p>
            <a:pPr lvl="1"/>
            <a:r>
              <a:rPr lang="en-US" altLang="zh-CN" dirty="0"/>
              <a:t>Map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cluster:</a:t>
            </a:r>
            <a:r>
              <a:rPr lang="zh-CN" altLang="en-US" dirty="0"/>
              <a:t> </a:t>
            </a:r>
            <a:r>
              <a:rPr lang="en-US" altLang="zh-CN" dirty="0"/>
              <a:t>based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score</a:t>
            </a:r>
          </a:p>
          <a:p>
            <a:pPr lvl="1"/>
            <a:r>
              <a:rPr lang="en-US" altLang="zh-CN" dirty="0"/>
              <a:t>Map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server:</a:t>
            </a:r>
            <a:r>
              <a:rPr lang="zh-CN" altLang="en-US" dirty="0"/>
              <a:t> </a:t>
            </a:r>
            <a:r>
              <a:rPr lang="en-US" altLang="zh-CN" dirty="0"/>
              <a:t>based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cached</a:t>
            </a:r>
            <a:r>
              <a:rPr lang="zh-CN" altLang="en-US" dirty="0"/>
              <a:t> </a:t>
            </a:r>
            <a:r>
              <a:rPr lang="en-US" altLang="zh-CN" dirty="0"/>
              <a:t>content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9111C5-E04E-4942-8174-12BB645D56A6}" type="slidenum">
              <a:rPr lang="en-US" smtClean="0"/>
              <a:pPr>
                <a:defRPr/>
              </a:pPr>
              <a:t>74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Mapping</a:t>
            </a:r>
            <a:r>
              <a:rPr lang="zh-CN" altLang="en-US" dirty="0"/>
              <a:t> </a:t>
            </a:r>
            <a:r>
              <a:rPr lang="en-US" altLang="zh-CN" dirty="0"/>
              <a:t>System</a:t>
            </a:r>
            <a:r>
              <a:rPr lang="zh-CN" altLang="en-US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01304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874196" y="1447800"/>
            <a:ext cx="8793804" cy="5410200"/>
          </a:xfrm>
        </p:spPr>
        <p:txBody>
          <a:bodyPr>
            <a:normAutofit/>
          </a:bodyPr>
          <a:lstStyle/>
          <a:p>
            <a:pPr>
              <a:lnSpc>
                <a:spcPct val="130000"/>
              </a:lnSpc>
            </a:pPr>
            <a:r>
              <a:rPr lang="en-US" altLang="zh-CN" dirty="0"/>
              <a:t>New</a:t>
            </a:r>
            <a:r>
              <a:rPr lang="zh-CN" altLang="en-US" dirty="0"/>
              <a:t> </a:t>
            </a:r>
            <a:r>
              <a:rPr lang="en-US" altLang="zh-CN" dirty="0"/>
              <a:t>York</a:t>
            </a:r>
            <a:r>
              <a:rPr lang="zh-CN" altLang="en-US" dirty="0"/>
              <a:t> </a:t>
            </a:r>
            <a:r>
              <a:rPr lang="en-US" altLang="zh-CN" dirty="0"/>
              <a:t>Post:</a:t>
            </a:r>
            <a:r>
              <a:rPr lang="zh-CN" altLang="en-US" dirty="0"/>
              <a:t> </a:t>
            </a:r>
            <a:r>
              <a:rPr lang="en-US" altLang="zh-CN" dirty="0"/>
              <a:t>20X</a:t>
            </a:r>
            <a:r>
              <a:rPr lang="zh-CN" altLang="en-US" dirty="0"/>
              <a:t> </a:t>
            </a:r>
            <a:r>
              <a:rPr lang="en-US" altLang="zh-CN" dirty="0"/>
              <a:t>performance</a:t>
            </a:r>
            <a:r>
              <a:rPr lang="zh-CN" altLang="en-US" dirty="0"/>
              <a:t> </a:t>
            </a:r>
            <a:r>
              <a:rPr lang="en-US" altLang="zh-CN" dirty="0"/>
              <a:t>improvement</a:t>
            </a:r>
          </a:p>
          <a:p>
            <a:pPr>
              <a:lnSpc>
                <a:spcPct val="130000"/>
              </a:lnSpc>
            </a:pPr>
            <a:r>
              <a:rPr lang="en-US" altLang="zh-CN" dirty="0"/>
              <a:t>U.S.</a:t>
            </a:r>
            <a:r>
              <a:rPr lang="zh-CN" altLang="en-US" dirty="0"/>
              <a:t> </a:t>
            </a:r>
            <a:r>
              <a:rPr lang="en-US" altLang="zh-CN" dirty="0"/>
              <a:t>government:</a:t>
            </a:r>
            <a:r>
              <a:rPr lang="zh-CN" altLang="en-US" dirty="0"/>
              <a:t> </a:t>
            </a:r>
            <a:r>
              <a:rPr lang="en-US" altLang="zh-CN" dirty="0"/>
              <a:t>Protection</a:t>
            </a:r>
            <a:r>
              <a:rPr lang="zh-CN" altLang="en-US" dirty="0"/>
              <a:t> </a:t>
            </a:r>
            <a:r>
              <a:rPr lang="en-US" altLang="zh-CN" dirty="0"/>
              <a:t>against</a:t>
            </a:r>
            <a:r>
              <a:rPr lang="zh-CN" altLang="en-US" dirty="0"/>
              <a:t> </a:t>
            </a:r>
            <a:r>
              <a:rPr lang="en-US" altLang="zh-CN" dirty="0" err="1"/>
              <a:t>DDos</a:t>
            </a:r>
            <a:endParaRPr lang="en-US" altLang="zh-CN" dirty="0"/>
          </a:p>
          <a:p>
            <a:pPr>
              <a:lnSpc>
                <a:spcPct val="130000"/>
              </a:lnSpc>
            </a:pPr>
            <a:r>
              <a:rPr lang="en-US" altLang="zh-CN" sz="2600" dirty="0" err="1"/>
              <a:t>MySpace</a:t>
            </a:r>
            <a:r>
              <a:rPr lang="en-US" altLang="zh-CN" sz="2600" dirty="0"/>
              <a:t>:</a:t>
            </a:r>
            <a:r>
              <a:rPr lang="zh-CN" altLang="en-US" sz="2600" dirty="0"/>
              <a:t> </a:t>
            </a:r>
            <a:r>
              <a:rPr lang="en-US" altLang="zh-CN" sz="2600" dirty="0"/>
              <a:t>6X</a:t>
            </a:r>
            <a:r>
              <a:rPr lang="zh-CN" altLang="en-US" sz="2600" dirty="0"/>
              <a:t> </a:t>
            </a:r>
            <a:r>
              <a:rPr lang="en-US" altLang="zh-CN" sz="2600" dirty="0"/>
              <a:t>speedup,</a:t>
            </a:r>
            <a:r>
              <a:rPr lang="zh-CN" altLang="en-US" sz="2600" dirty="0"/>
              <a:t> </a:t>
            </a:r>
            <a:r>
              <a:rPr lang="en-US" altLang="zh-CN" sz="2600" dirty="0"/>
              <a:t>98%</a:t>
            </a:r>
            <a:r>
              <a:rPr lang="zh-CN" altLang="en-US" sz="2600" dirty="0"/>
              <a:t> </a:t>
            </a:r>
            <a:r>
              <a:rPr lang="en-US" altLang="zh-CN" sz="2600" dirty="0"/>
              <a:t>offload</a:t>
            </a:r>
          </a:p>
          <a:p>
            <a:pPr>
              <a:lnSpc>
                <a:spcPct val="130000"/>
              </a:lnSpc>
            </a:pPr>
            <a:r>
              <a:rPr lang="en-US" altLang="zh-CN" sz="2600" dirty="0"/>
              <a:t>Haiti</a:t>
            </a:r>
            <a:r>
              <a:rPr lang="zh-CN" altLang="en-US" sz="2600" dirty="0"/>
              <a:t> </a:t>
            </a:r>
            <a:r>
              <a:rPr lang="en-US" altLang="zh-CN" sz="2600" dirty="0"/>
              <a:t>Benefit</a:t>
            </a:r>
            <a:r>
              <a:rPr lang="zh-CN" altLang="en-US" sz="2600" dirty="0"/>
              <a:t> </a:t>
            </a:r>
            <a:r>
              <a:rPr lang="en-US" altLang="zh-CN" sz="2600" dirty="0"/>
              <a:t>Concert:</a:t>
            </a:r>
            <a:r>
              <a:rPr lang="zh-CN" altLang="en-US" sz="2600" dirty="0"/>
              <a:t> </a:t>
            </a:r>
            <a:r>
              <a:rPr lang="en-US" altLang="zh-CN" sz="2600" dirty="0"/>
              <a:t>broadcast</a:t>
            </a:r>
            <a:r>
              <a:rPr lang="zh-CN" altLang="en-US" sz="2600" dirty="0"/>
              <a:t> </a:t>
            </a:r>
            <a:r>
              <a:rPr lang="en-US" altLang="zh-CN" sz="2600" dirty="0"/>
              <a:t>it</a:t>
            </a:r>
            <a:r>
              <a:rPr lang="zh-CN" altLang="en-US" sz="2600" dirty="0"/>
              <a:t> </a:t>
            </a:r>
            <a:r>
              <a:rPr lang="en-US" altLang="zh-CN" sz="2600" dirty="0"/>
              <a:t>online,</a:t>
            </a:r>
            <a:r>
              <a:rPr lang="zh-CN" altLang="en-US" sz="2600" dirty="0"/>
              <a:t> </a:t>
            </a:r>
            <a:r>
              <a:rPr lang="en-US" altLang="zh-CN" sz="2600" dirty="0"/>
              <a:t>5.8M</a:t>
            </a:r>
            <a:r>
              <a:rPr lang="zh-CN" altLang="en-US" sz="2600" dirty="0"/>
              <a:t> </a:t>
            </a:r>
            <a:r>
              <a:rPr lang="en-US" altLang="zh-CN" sz="2600" dirty="0"/>
              <a:t>streams</a:t>
            </a:r>
            <a:r>
              <a:rPr lang="zh-CN" altLang="en-US" sz="2600" dirty="0"/>
              <a:t> </a:t>
            </a:r>
            <a:r>
              <a:rPr lang="en-US" altLang="zh-CN" sz="2600" dirty="0"/>
              <a:t>served</a:t>
            </a:r>
            <a:r>
              <a:rPr lang="zh-CN" altLang="en-US" sz="2600" dirty="0"/>
              <a:t> </a:t>
            </a:r>
            <a:r>
              <a:rPr lang="en-US" altLang="zh-CN" sz="2600" dirty="0"/>
              <a:t>in</a:t>
            </a:r>
            <a:r>
              <a:rPr lang="zh-CN" altLang="en-US" sz="2600" dirty="0"/>
              <a:t> </a:t>
            </a:r>
            <a:r>
              <a:rPr lang="en-US" altLang="zh-CN" sz="2600" dirty="0"/>
              <a:t>a</a:t>
            </a:r>
            <a:r>
              <a:rPr lang="zh-CN" altLang="en-US" sz="2600" dirty="0"/>
              <a:t> </a:t>
            </a:r>
            <a:r>
              <a:rPr lang="en-US" altLang="zh-CN" sz="2600" dirty="0"/>
              <a:t>weekend,</a:t>
            </a:r>
            <a:r>
              <a:rPr lang="zh-CN" altLang="en-US" sz="2600" dirty="0"/>
              <a:t> </a:t>
            </a:r>
            <a:r>
              <a:rPr lang="en-US" altLang="zh-CN" sz="2600" dirty="0"/>
              <a:t>$61</a:t>
            </a:r>
            <a:r>
              <a:rPr lang="zh-CN" altLang="en-US" sz="2600" dirty="0"/>
              <a:t> </a:t>
            </a:r>
            <a:r>
              <a:rPr lang="en-US" altLang="zh-CN" sz="2600" dirty="0"/>
              <a:t>million</a:t>
            </a:r>
            <a:r>
              <a:rPr lang="zh-CN" altLang="en-US" sz="2600" dirty="0"/>
              <a:t> </a:t>
            </a:r>
            <a:r>
              <a:rPr lang="en-US" altLang="zh-CN" sz="2600" dirty="0"/>
              <a:t>raised.</a:t>
            </a:r>
            <a:r>
              <a:rPr lang="zh-CN" altLang="en-US" sz="2600" dirty="0"/>
              <a:t> </a:t>
            </a:r>
            <a:endParaRPr lang="en-US" sz="2600" dirty="0"/>
          </a:p>
        </p:txBody>
      </p:sp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</a:t>
            </a:r>
            <a:r>
              <a:rPr lang="en-US" altLang="zh-CN" dirty="0"/>
              <a:t>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3460350"/>
      </p:ext>
    </p:extLst>
  </p:cSld>
  <p:clrMapOvr>
    <a:masterClrMapping/>
  </p:clrMapOvr>
  <p:transition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874196" y="1447800"/>
            <a:ext cx="8793804" cy="5410200"/>
          </a:xfrm>
        </p:spPr>
        <p:txBody>
          <a:bodyPr>
            <a:normAutofit/>
          </a:bodyPr>
          <a:lstStyle/>
          <a:p>
            <a:pPr>
              <a:lnSpc>
                <a:spcPct val="130000"/>
              </a:lnSpc>
            </a:pPr>
            <a:r>
              <a:rPr lang="en-US" altLang="zh-CN" sz="2400" dirty="0"/>
              <a:t>Google</a:t>
            </a:r>
            <a:r>
              <a:rPr lang="zh-CN" altLang="en-US" sz="2400" dirty="0"/>
              <a:t> </a:t>
            </a:r>
            <a:r>
              <a:rPr lang="en-US" altLang="zh-CN" sz="2400" dirty="0"/>
              <a:t>scholar</a:t>
            </a:r>
            <a:r>
              <a:rPr lang="zh-CN" altLang="en-US" sz="2400" dirty="0"/>
              <a:t> </a:t>
            </a:r>
            <a:r>
              <a:rPr lang="en-US" altLang="zh-CN" sz="2400" dirty="0"/>
              <a:t>citation:</a:t>
            </a:r>
            <a:r>
              <a:rPr lang="zh-CN" altLang="en-US" sz="2400" dirty="0"/>
              <a:t> </a:t>
            </a:r>
            <a:r>
              <a:rPr lang="en-US" altLang="zh-CN" sz="2400" dirty="0">
                <a:solidFill>
                  <a:srgbClr val="FF0000"/>
                </a:solidFill>
              </a:rPr>
              <a:t>605</a:t>
            </a:r>
          </a:p>
          <a:p>
            <a:pPr>
              <a:lnSpc>
                <a:spcPct val="130000"/>
              </a:lnSpc>
            </a:pPr>
            <a:r>
              <a:rPr lang="en-US" altLang="zh-CN" sz="2400" dirty="0"/>
              <a:t>Market</a:t>
            </a:r>
            <a:r>
              <a:rPr lang="zh-CN" altLang="en-US" sz="2400" dirty="0"/>
              <a:t> </a:t>
            </a:r>
            <a:r>
              <a:rPr lang="en-US" altLang="zh-CN" sz="2400" dirty="0"/>
              <a:t>share:</a:t>
            </a:r>
            <a:r>
              <a:rPr lang="zh-CN" altLang="en-US" sz="2400" dirty="0"/>
              <a:t> </a:t>
            </a:r>
            <a:r>
              <a:rPr lang="en-US" altLang="zh-CN" sz="2400" dirty="0"/>
              <a:t>45%</a:t>
            </a:r>
            <a:r>
              <a:rPr lang="zh-CN" altLang="en-US" sz="2400" dirty="0"/>
              <a:t> </a:t>
            </a:r>
            <a:r>
              <a:rPr lang="en-US" altLang="zh-CN" sz="2400" dirty="0"/>
              <a:t>in</a:t>
            </a:r>
            <a:r>
              <a:rPr lang="zh-CN" altLang="en-US" sz="2400" dirty="0"/>
              <a:t> </a:t>
            </a:r>
            <a:r>
              <a:rPr lang="en-US" altLang="zh-CN" sz="2400" dirty="0"/>
              <a:t>2017</a:t>
            </a:r>
            <a:r>
              <a:rPr lang="zh-CN" altLang="en-US" sz="2400" dirty="0"/>
              <a:t> </a:t>
            </a:r>
            <a:endParaRPr lang="en-US" altLang="zh-CN" sz="2400" dirty="0"/>
          </a:p>
          <a:p>
            <a:pPr>
              <a:lnSpc>
                <a:spcPct val="130000"/>
              </a:lnSpc>
            </a:pPr>
            <a:r>
              <a:rPr lang="en-US" altLang="zh-CN" sz="2400" dirty="0"/>
              <a:t>15%-30%</a:t>
            </a:r>
            <a:r>
              <a:rPr lang="zh-CN" altLang="en-US" sz="2400" dirty="0"/>
              <a:t> </a:t>
            </a:r>
            <a:r>
              <a:rPr lang="en-US" altLang="zh-CN" sz="2400" dirty="0"/>
              <a:t>of</a:t>
            </a:r>
            <a:r>
              <a:rPr lang="zh-CN" altLang="en-US" sz="2400" dirty="0"/>
              <a:t> </a:t>
            </a:r>
            <a:r>
              <a:rPr lang="en-US" altLang="zh-CN" sz="2400" dirty="0"/>
              <a:t>global</a:t>
            </a:r>
            <a:r>
              <a:rPr lang="zh-CN" altLang="en-US" sz="2400" dirty="0"/>
              <a:t> </a:t>
            </a:r>
            <a:r>
              <a:rPr lang="en-US" altLang="zh-CN" sz="2400" dirty="0"/>
              <a:t>network</a:t>
            </a:r>
            <a:r>
              <a:rPr lang="zh-CN" altLang="en-US" sz="2400" dirty="0"/>
              <a:t> </a:t>
            </a:r>
            <a:r>
              <a:rPr lang="en-US" altLang="zh-CN" sz="2400" dirty="0"/>
              <a:t>traffic</a:t>
            </a:r>
            <a:r>
              <a:rPr lang="zh-CN" altLang="en-US" sz="2400" dirty="0"/>
              <a:t> </a:t>
            </a:r>
            <a:r>
              <a:rPr lang="en-US" altLang="zh-CN" sz="2400" dirty="0"/>
              <a:t>comes</a:t>
            </a:r>
            <a:r>
              <a:rPr lang="zh-CN" altLang="en-US" sz="2400" dirty="0"/>
              <a:t> </a:t>
            </a:r>
            <a:r>
              <a:rPr lang="en-US" altLang="zh-CN" sz="2400" dirty="0"/>
              <a:t>from</a:t>
            </a:r>
            <a:r>
              <a:rPr lang="zh-CN" altLang="en-US" sz="2400" dirty="0"/>
              <a:t> </a:t>
            </a:r>
            <a:r>
              <a:rPr lang="en-US" altLang="zh-CN" sz="2400" dirty="0"/>
              <a:t>Akamai</a:t>
            </a:r>
            <a:endParaRPr lang="en-US" sz="2400" dirty="0"/>
          </a:p>
          <a:p>
            <a:pPr lvl="1">
              <a:lnSpc>
                <a:spcPct val="130000"/>
              </a:lnSpc>
            </a:pPr>
            <a:endParaRPr lang="en-US" dirty="0"/>
          </a:p>
        </p:txBody>
      </p:sp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Impact</a:t>
            </a:r>
          </a:p>
        </p:txBody>
      </p:sp>
    </p:spTree>
    <p:extLst>
      <p:ext uri="{BB962C8B-B14F-4D97-AF65-F5344CB8AC3E}">
        <p14:creationId xmlns:p14="http://schemas.microsoft.com/office/powerpoint/2010/main" val="389050725"/>
      </p:ext>
    </p:extLst>
  </p:cSld>
  <p:clrMapOvr>
    <a:masterClrMapping/>
  </p:clrMapOvr>
  <p:transition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Thank</a:t>
            </a:r>
            <a:r>
              <a:rPr lang="zh-CN" altLang="en-US" dirty="0"/>
              <a:t> </a:t>
            </a:r>
            <a:r>
              <a:rPr lang="en-US" altLang="zh-CN" dirty="0"/>
              <a:t>you!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9111C5-E04E-4942-8174-12BB645D56A6}" type="slidenum">
              <a:rPr lang="en-US" smtClean="0"/>
              <a:pPr>
                <a:defRPr/>
              </a:pPr>
              <a:t>77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17098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70661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>
            <a:spLocks noGrp="1"/>
          </p:cNvSpPr>
          <p:nvPr>
            <p:ph type="ctrTitle"/>
          </p:nvPr>
        </p:nvSpPr>
        <p:spPr>
          <a:xfrm>
            <a:off x="1714500" y="166254"/>
            <a:ext cx="8763000" cy="245225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r>
              <a:rPr lang="en-US" b="0" dirty="0"/>
              <a:t>Experiences with </a:t>
            </a:r>
            <a:r>
              <a:rPr lang="en-US" b="0" dirty="0" err="1"/>
              <a:t>CoralCDN</a:t>
            </a:r>
            <a:r>
              <a:rPr lang="en-US" b="0" dirty="0"/>
              <a:t>: A Five-Year Operational View </a:t>
            </a:r>
            <a:endParaRPr b="0" dirty="0"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102" name="Shape 102"/>
          <p:cNvSpPr txBox="1">
            <a:spLocks noGrp="1"/>
          </p:cNvSpPr>
          <p:nvPr>
            <p:ph type="subTitle" idx="1"/>
          </p:nvPr>
        </p:nvSpPr>
        <p:spPr>
          <a:xfrm>
            <a:off x="2901900" y="4495800"/>
            <a:ext cx="6388200" cy="2177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36000" tIns="36000" rIns="36000" bIns="36000" rtlCol="0" anchor="t" anchorCtr="0">
            <a:noAutofit/>
          </a:bodyPr>
          <a:lstStyle/>
          <a:p>
            <a:pPr>
              <a:lnSpc>
                <a:spcPct val="80000"/>
              </a:lnSpc>
              <a:spcBef>
                <a:spcPts val="0"/>
              </a:spcBef>
              <a:buClr>
                <a:srgbClr val="000000"/>
              </a:buClr>
              <a:buSzPts val="2800"/>
            </a:pPr>
            <a:r>
              <a:rPr lang="en-US" dirty="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COS 518: </a:t>
            </a:r>
            <a:r>
              <a:rPr lang="en-US" i="1" dirty="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Advanced Computer Systems</a:t>
            </a:r>
            <a:endParaRPr dirty="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>
              <a:lnSpc>
                <a:spcPct val="80000"/>
              </a:lnSpc>
              <a:spcBef>
                <a:spcPts val="560"/>
              </a:spcBef>
              <a:buClr>
                <a:srgbClr val="000000"/>
              </a:buClr>
              <a:buSzPts val="2800"/>
            </a:pPr>
            <a:endParaRPr dirty="0">
              <a:latin typeface="Raleway"/>
              <a:ea typeface="Raleway"/>
              <a:cs typeface="Raleway"/>
              <a:sym typeface="Raleway"/>
            </a:endParaRPr>
          </a:p>
          <a:p>
            <a:pPr>
              <a:lnSpc>
                <a:spcPct val="80000"/>
              </a:lnSpc>
              <a:spcBef>
                <a:spcPts val="560"/>
              </a:spcBef>
              <a:buClr>
                <a:srgbClr val="000000"/>
              </a:buClr>
              <a:buSzPts val="2800"/>
            </a:pPr>
            <a:r>
              <a:rPr lang="en-US" dirty="0">
                <a:latin typeface="Raleway"/>
                <a:ea typeface="Raleway"/>
                <a:cs typeface="Raleway"/>
                <a:sym typeface="Raleway"/>
              </a:rPr>
              <a:t>Felix Madutsa</a:t>
            </a:r>
            <a:endParaRPr dirty="0">
              <a:latin typeface="Raleway"/>
              <a:ea typeface="Raleway"/>
              <a:cs typeface="Raleway"/>
              <a:sym typeface="Raleway"/>
            </a:endParaRPr>
          </a:p>
          <a:p>
            <a:pPr>
              <a:lnSpc>
                <a:spcPct val="150000"/>
              </a:lnSpc>
              <a:spcBef>
                <a:spcPts val="560"/>
              </a:spcBef>
              <a:buClr>
                <a:srgbClr val="000000"/>
              </a:buClr>
              <a:buSzPts val="2800"/>
            </a:pPr>
            <a:r>
              <a:rPr lang="en-US" dirty="0">
                <a:latin typeface="Raleway"/>
                <a:ea typeface="Raleway"/>
                <a:cs typeface="Raleway"/>
                <a:sym typeface="Raleway"/>
              </a:rPr>
              <a:t>April 18 2018</a:t>
            </a:r>
            <a:endParaRPr dirty="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16047090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Reed-Solomon Codes (1960)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N data blocks</a:t>
            </a:r>
          </a:p>
          <a:p>
            <a:r>
              <a:rPr lang="en-US" dirty="0"/>
              <a:t>K coding blocks</a:t>
            </a:r>
          </a:p>
          <a:p>
            <a:r>
              <a:rPr lang="en-US" dirty="0"/>
              <a:t>M = N+K total blocks</a:t>
            </a:r>
          </a:p>
          <a:p>
            <a:endParaRPr lang="en-US" dirty="0"/>
          </a:p>
          <a:p>
            <a:r>
              <a:rPr lang="en-US" dirty="0"/>
              <a:t>Recover any block from any N other blocks!</a:t>
            </a:r>
          </a:p>
          <a:p>
            <a:endParaRPr lang="en-US" dirty="0"/>
          </a:p>
          <a:p>
            <a:r>
              <a:rPr lang="en-US" dirty="0"/>
              <a:t>Tolerates up to K simultaneous failures</a:t>
            </a:r>
          </a:p>
          <a:p>
            <a:endParaRPr lang="en-US" dirty="0"/>
          </a:p>
          <a:p>
            <a:r>
              <a:rPr lang="en-US" dirty="0"/>
              <a:t>Works for any N and K (within reason)</a:t>
            </a:r>
          </a:p>
        </p:txBody>
      </p:sp>
    </p:spTree>
    <p:extLst>
      <p:ext uri="{BB962C8B-B14F-4D97-AF65-F5344CB8AC3E}">
        <p14:creationId xmlns:p14="http://schemas.microsoft.com/office/powerpoint/2010/main" val="77122564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>
            <a:spLocks noGrp="1"/>
          </p:cNvSpPr>
          <p:nvPr>
            <p:ph type="sldNum" idx="12"/>
          </p:nvPr>
        </p:nvSpPr>
        <p:spPr>
          <a:xfrm>
            <a:off x="8305800" y="6553201"/>
            <a:ext cx="2133600" cy="2127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36000" tIns="36000" rIns="36000" bIns="36000" rtlCol="0" anchor="ctr" anchorCtr="0">
            <a:noAutofit/>
          </a:bodyPr>
          <a:lstStyle/>
          <a:p>
            <a:fld id="{00000000-1234-1234-1234-123412341234}" type="slidenum">
              <a:rPr lang="en-US"/>
              <a:pPr/>
              <a:t>80</a:t>
            </a:fld>
            <a:endParaRPr/>
          </a:p>
        </p:txBody>
      </p:sp>
      <p:sp>
        <p:nvSpPr>
          <p:cNvPr id="109" name="Shape 109"/>
          <p:cNvSpPr txBox="1">
            <a:spLocks noGrp="1"/>
          </p:cNvSpPr>
          <p:nvPr>
            <p:ph type="title"/>
          </p:nvPr>
        </p:nvSpPr>
        <p:spPr>
          <a:xfrm>
            <a:off x="1874196" y="76201"/>
            <a:ext cx="8565204" cy="106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b" anchorCtr="0">
            <a:noAutofit/>
          </a:bodyPr>
          <a:lstStyle/>
          <a:p>
            <a:r>
              <a:rPr lang="en-US" dirty="0" err="1">
                <a:latin typeface="Raleway"/>
                <a:ea typeface="Raleway"/>
                <a:cs typeface="Raleway"/>
                <a:sym typeface="Raleway"/>
              </a:rPr>
              <a:t>CoralCDN</a:t>
            </a:r>
            <a:endParaRPr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AFD3BD2-3C92-7D48-9FED-15B8C784B4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02796" y="4532171"/>
            <a:ext cx="8565204" cy="5029200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4F0F709-AB59-BB40-9F34-376B002D4C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74196" y="1317812"/>
            <a:ext cx="8565204" cy="5448113"/>
          </a:xfrm>
        </p:spPr>
        <p:txBody>
          <a:bodyPr/>
          <a:lstStyle/>
          <a:p>
            <a:r>
              <a:rPr lang="en-US" sz="2400" dirty="0"/>
              <a:t>A free, open, P2P and self-organizing web CDN designed by </a:t>
            </a:r>
            <a:r>
              <a:rPr lang="en-US" sz="2400" dirty="0">
                <a:solidFill>
                  <a:schemeClr val="accent6"/>
                </a:solidFill>
              </a:rPr>
              <a:t>Michael J. Freedman </a:t>
            </a:r>
          </a:p>
          <a:p>
            <a:r>
              <a:rPr lang="en-US" sz="2400" dirty="0"/>
              <a:t>No prior registration, authorization, or special configuration needed</a:t>
            </a:r>
          </a:p>
          <a:p>
            <a:r>
              <a:rPr lang="en-US" sz="2400" dirty="0"/>
              <a:t>Publishing by appending a suffix to a URL’s hostname, </a:t>
            </a:r>
            <a:r>
              <a:rPr lang="en-US" sz="2400" i="1" dirty="0"/>
              <a:t>e.g.</a:t>
            </a:r>
            <a:r>
              <a:rPr lang="en-US" sz="2400" dirty="0"/>
              <a:t>, http:/ /</a:t>
            </a:r>
            <a:r>
              <a:rPr lang="en-US" sz="2400" dirty="0" err="1"/>
              <a:t>example.com.</a:t>
            </a:r>
            <a:r>
              <a:rPr lang="en-US" sz="2400" i="1" dirty="0" err="1"/>
              <a:t>nyud.net</a:t>
            </a:r>
            <a:r>
              <a:rPr lang="en-US" sz="2400" dirty="0"/>
              <a:t>/ </a:t>
            </a:r>
          </a:p>
          <a:p>
            <a:r>
              <a:rPr lang="en-US" sz="2400" dirty="0"/>
              <a:t>Designed to automatically and </a:t>
            </a:r>
            <a:r>
              <a:rPr lang="en-US" sz="2400" dirty="0" err="1"/>
              <a:t>scalably</a:t>
            </a:r>
            <a:r>
              <a:rPr lang="en-US" sz="2400" dirty="0"/>
              <a:t> handle sudden spikes in traffic (flash crowds) for new content in services that suffer from overloads</a:t>
            </a:r>
          </a:p>
          <a:p>
            <a:r>
              <a:rPr lang="en-US" sz="2400" dirty="0"/>
              <a:t>Deployed on the </a:t>
            </a:r>
            <a:r>
              <a:rPr lang="en-US" sz="2400" dirty="0" err="1"/>
              <a:t>PlanetLab</a:t>
            </a:r>
            <a:r>
              <a:rPr lang="en-US" sz="2400" dirty="0"/>
              <a:t> research network (260 servers) between 2004 - 2015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83547C-A724-DC4D-A5B2-C84A0CE495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7658" y="163242"/>
            <a:ext cx="2951742" cy="1262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58200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>
            <a:spLocks noGrp="1"/>
          </p:cNvSpPr>
          <p:nvPr>
            <p:ph type="sldNum" idx="12"/>
          </p:nvPr>
        </p:nvSpPr>
        <p:spPr>
          <a:xfrm>
            <a:off x="8305800" y="6553201"/>
            <a:ext cx="2133600" cy="2127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36000" tIns="36000" rIns="36000" bIns="36000" rtlCol="0" anchor="ctr" anchorCtr="0">
            <a:noAutofit/>
          </a:bodyPr>
          <a:lstStyle/>
          <a:p>
            <a:fld id="{00000000-1234-1234-1234-123412341234}" type="slidenum">
              <a:rPr lang="en-US"/>
              <a:pPr/>
              <a:t>81</a:t>
            </a:fld>
            <a:endParaRPr/>
          </a:p>
        </p:txBody>
      </p:sp>
      <p:sp>
        <p:nvSpPr>
          <p:cNvPr id="109" name="Shape 109"/>
          <p:cNvSpPr txBox="1">
            <a:spLocks noGrp="1"/>
          </p:cNvSpPr>
          <p:nvPr>
            <p:ph type="title"/>
          </p:nvPr>
        </p:nvSpPr>
        <p:spPr>
          <a:xfrm>
            <a:off x="1874196" y="76201"/>
            <a:ext cx="8565204" cy="106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b" anchorCtr="0">
            <a:noAutofit/>
          </a:bodyPr>
          <a:lstStyle/>
          <a:p>
            <a:r>
              <a:rPr lang="en-US" dirty="0" err="1">
                <a:latin typeface="Raleway"/>
                <a:ea typeface="Raleway"/>
                <a:cs typeface="Raleway"/>
                <a:sym typeface="Raleway"/>
              </a:rPr>
              <a:t>CoralCDN</a:t>
            </a:r>
            <a:r>
              <a:rPr lang="en-US" dirty="0">
                <a:latin typeface="Raleway"/>
                <a:ea typeface="Raleway"/>
                <a:cs typeface="Raleway"/>
                <a:sym typeface="Raleway"/>
              </a:rPr>
              <a:t> Usage</a:t>
            </a:r>
            <a:endParaRPr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AFD3BD2-3C92-7D48-9FED-15B8C784B4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02796" y="4532171"/>
            <a:ext cx="8565204" cy="5029200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4F0F709-AB59-BB40-9F34-376B002D4C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74196" y="1317812"/>
            <a:ext cx="8565204" cy="5448113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83547C-A724-DC4D-A5B2-C84A0CE495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7964" y="76200"/>
            <a:ext cx="2521436" cy="107824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B0523C3-062F-E343-BCD4-40FD73D3D9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5287" y="4749800"/>
            <a:ext cx="4699000" cy="1803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54C5F48-5F6E-4643-867D-4967E3DF8D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5596" y="1425739"/>
            <a:ext cx="4124578" cy="403337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1A0F321-5159-B94D-9BC0-A05B8AC6DF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69587" y="1486623"/>
            <a:ext cx="4470400" cy="195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44129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>
            <a:spLocks noGrp="1"/>
          </p:cNvSpPr>
          <p:nvPr>
            <p:ph type="sldNum" idx="12"/>
          </p:nvPr>
        </p:nvSpPr>
        <p:spPr>
          <a:xfrm>
            <a:off x="8305800" y="6553201"/>
            <a:ext cx="2133600" cy="2127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36000" tIns="36000" rIns="36000" bIns="36000" rtlCol="0" anchor="ctr" anchorCtr="0">
            <a:noAutofit/>
          </a:bodyPr>
          <a:lstStyle/>
          <a:p>
            <a:fld id="{00000000-1234-1234-1234-123412341234}" type="slidenum">
              <a:rPr lang="en-US"/>
              <a:pPr/>
              <a:t>82</a:t>
            </a:fld>
            <a:endParaRPr/>
          </a:p>
        </p:txBody>
      </p:sp>
      <p:sp>
        <p:nvSpPr>
          <p:cNvPr id="109" name="Shape 109"/>
          <p:cNvSpPr txBox="1">
            <a:spLocks noGrp="1"/>
          </p:cNvSpPr>
          <p:nvPr>
            <p:ph type="title"/>
          </p:nvPr>
        </p:nvSpPr>
        <p:spPr>
          <a:xfrm>
            <a:off x="1874196" y="76201"/>
            <a:ext cx="8565204" cy="106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b" anchorCtr="0">
            <a:noAutofit/>
          </a:bodyPr>
          <a:lstStyle/>
          <a:p>
            <a:r>
              <a:rPr lang="en-US" dirty="0">
                <a:latin typeface="Raleway"/>
                <a:ea typeface="Raleway"/>
                <a:cs typeface="Raleway"/>
                <a:sym typeface="Raleway"/>
              </a:rPr>
              <a:t>Problem Statement/Motivation</a:t>
            </a:r>
            <a:endParaRPr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AFD3BD2-3C92-7D48-9FED-15B8C784B4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69693" y="3563982"/>
            <a:ext cx="8565204" cy="5029200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4F0F709-AB59-BB40-9F34-376B002D4C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74196" y="1447800"/>
            <a:ext cx="8565204" cy="5029200"/>
          </a:xfrm>
        </p:spPr>
        <p:txBody>
          <a:bodyPr/>
          <a:lstStyle/>
          <a:p>
            <a:r>
              <a:rPr lang="en-US" dirty="0"/>
              <a:t>Present data collected over the system’s production deployment and its implications </a:t>
            </a:r>
          </a:p>
          <a:p>
            <a:endParaRPr lang="en-US" dirty="0"/>
          </a:p>
          <a:p>
            <a:r>
              <a:rPr lang="en-US" dirty="0">
                <a:solidFill>
                  <a:schemeClr val="accent6"/>
                </a:solidFill>
              </a:rPr>
              <a:t>Discuss deployment challenges encountered and describe preferred solutions </a:t>
            </a:r>
          </a:p>
          <a:p>
            <a:endParaRPr lang="en-US" dirty="0"/>
          </a:p>
          <a:p>
            <a:r>
              <a:rPr lang="en-US" dirty="0">
                <a:solidFill>
                  <a:schemeClr val="accent6"/>
                </a:solidFill>
              </a:rPr>
              <a:t>Insights for building a secure, open, and scalable content distribution network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354281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 txBox="1">
            <a:spLocks noGrp="1"/>
          </p:cNvSpPr>
          <p:nvPr>
            <p:ph type="sldNum" idx="12"/>
          </p:nvPr>
        </p:nvSpPr>
        <p:spPr>
          <a:xfrm>
            <a:off x="8305800" y="6553201"/>
            <a:ext cx="2133600" cy="2127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36000" tIns="36000" rIns="36000" bIns="36000" rtlCol="0" anchor="ctr" anchorCtr="0">
            <a:noAutofit/>
          </a:bodyPr>
          <a:lstStyle/>
          <a:p>
            <a:fld id="{00000000-1234-1234-1234-123412341234}" type="slidenum">
              <a:rPr lang="en-US"/>
              <a:pPr/>
              <a:t>83</a:t>
            </a:fld>
            <a:endParaRPr/>
          </a:p>
        </p:txBody>
      </p:sp>
      <p:sp>
        <p:nvSpPr>
          <p:cNvPr id="116" name="Shape 116"/>
          <p:cNvSpPr txBox="1">
            <a:spLocks noGrp="1"/>
          </p:cNvSpPr>
          <p:nvPr>
            <p:ph type="title"/>
          </p:nvPr>
        </p:nvSpPr>
        <p:spPr>
          <a:xfrm>
            <a:off x="1874196" y="76201"/>
            <a:ext cx="8793804" cy="106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b" anchorCtr="0">
            <a:noAutofit/>
          </a:bodyPr>
          <a:lstStyle/>
          <a:p>
            <a:r>
              <a:rPr lang="en-US" dirty="0">
                <a:latin typeface="Raleway"/>
                <a:ea typeface="Raleway"/>
                <a:cs typeface="Raleway"/>
                <a:sym typeface="Raleway"/>
              </a:rPr>
              <a:t>Web Security Implications of Open API</a:t>
            </a:r>
            <a:endParaRPr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17" name="Shape 117"/>
          <p:cNvSpPr txBox="1">
            <a:spLocks noGrp="1"/>
          </p:cNvSpPr>
          <p:nvPr>
            <p:ph type="body" idx="1"/>
          </p:nvPr>
        </p:nvSpPr>
        <p:spPr>
          <a:xfrm>
            <a:off x="1874200" y="1277472"/>
            <a:ext cx="8565300" cy="548842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36000" tIns="36000" rIns="36000" bIns="36000" rtlCol="0" anchor="t" anchorCtr="0">
            <a:noAutofit/>
          </a:bodyPr>
          <a:lstStyle/>
          <a:p>
            <a:pPr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 err="1">
                <a:latin typeface="Raleway Light"/>
                <a:ea typeface="Raleway Light"/>
                <a:cs typeface="Raleway Light"/>
                <a:sym typeface="Raleway Light"/>
              </a:rPr>
              <a:t>CoralCDN</a:t>
            </a:r>
            <a:r>
              <a:rPr lang="en-US" dirty="0">
                <a:latin typeface="Raleway Light"/>
                <a:ea typeface="Raleway Light"/>
                <a:cs typeface="Raleway Light"/>
                <a:sym typeface="Raleway Light"/>
              </a:rPr>
              <a:t> as an elastic resource</a:t>
            </a:r>
          </a:p>
          <a:p>
            <a:pPr lvl="1" indent="-4572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Raleway Light"/>
                <a:ea typeface="Raleway Light"/>
                <a:cs typeface="Raleway Light"/>
                <a:sym typeface="Raleway Light"/>
              </a:rPr>
              <a:t>Simple and friendly API allowed wide + dynamic adoption and misuse</a:t>
            </a:r>
          </a:p>
          <a:p>
            <a:pPr lvl="1" indent="-4572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dirty="0">
              <a:latin typeface="Raleway Light"/>
              <a:ea typeface="Raleway Light"/>
              <a:cs typeface="Raleway Light"/>
              <a:sym typeface="Raleway Light"/>
            </a:endParaRPr>
          </a:p>
          <a:p>
            <a:pPr lvl="1" indent="-4572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dirty="0">
              <a:latin typeface="Raleway Light"/>
              <a:ea typeface="Raleway Light"/>
              <a:cs typeface="Raleway Light"/>
              <a:sym typeface="Raleway Light"/>
            </a:endParaRPr>
          </a:p>
          <a:p>
            <a:pPr lvl="1" indent="-4572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dirty="0">
              <a:latin typeface="Raleway Light"/>
              <a:ea typeface="Raleway Light"/>
              <a:cs typeface="Raleway Light"/>
              <a:sym typeface="Raleway Light"/>
            </a:endParaRPr>
          </a:p>
          <a:p>
            <a:pPr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Raleway Light"/>
                <a:ea typeface="Raleway Light"/>
                <a:cs typeface="Raleway Light"/>
                <a:sym typeface="Raleway Light"/>
              </a:rPr>
              <a:t>Open API + naming techniques caused security problems from </a:t>
            </a:r>
            <a:r>
              <a:rPr lang="en-US" dirty="0">
                <a:solidFill>
                  <a:schemeClr val="accent6"/>
                </a:solidFill>
                <a:latin typeface="Raleway Light"/>
                <a:ea typeface="Raleway Light"/>
                <a:cs typeface="Raleway Light"/>
                <a:sym typeface="Raleway Light"/>
              </a:rPr>
              <a:t>lack of explicitness in specifying protection domains</a:t>
            </a:r>
          </a:p>
          <a:p>
            <a:pPr lvl="1"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endParaRPr dirty="0">
              <a:solidFill>
                <a:schemeClr val="tx1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</p:spTree>
    <p:extLst>
      <p:ext uri="{BB962C8B-B14F-4D97-AF65-F5344CB8AC3E}">
        <p14:creationId xmlns:p14="http://schemas.microsoft.com/office/powerpoint/2010/main" val="158954791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 txBox="1">
            <a:spLocks noGrp="1"/>
          </p:cNvSpPr>
          <p:nvPr>
            <p:ph type="sldNum" idx="12"/>
          </p:nvPr>
        </p:nvSpPr>
        <p:spPr>
          <a:xfrm>
            <a:off x="8305800" y="6553201"/>
            <a:ext cx="2133600" cy="2127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36000" tIns="36000" rIns="36000" bIns="36000" rtlCol="0" anchor="ctr" anchorCtr="0">
            <a:noAutofit/>
          </a:bodyPr>
          <a:lstStyle/>
          <a:p>
            <a:fld id="{00000000-1234-1234-1234-123412341234}" type="slidenum">
              <a:rPr lang="en-US"/>
              <a:pPr/>
              <a:t>84</a:t>
            </a:fld>
            <a:endParaRPr/>
          </a:p>
        </p:txBody>
      </p:sp>
      <p:sp>
        <p:nvSpPr>
          <p:cNvPr id="116" name="Shape 116"/>
          <p:cNvSpPr txBox="1">
            <a:spLocks noGrp="1"/>
          </p:cNvSpPr>
          <p:nvPr>
            <p:ph type="title"/>
          </p:nvPr>
        </p:nvSpPr>
        <p:spPr>
          <a:xfrm>
            <a:off x="1874196" y="76201"/>
            <a:ext cx="8565204" cy="106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b" anchorCtr="0">
            <a:noAutofit/>
          </a:bodyPr>
          <a:lstStyle/>
          <a:p>
            <a:r>
              <a:rPr lang="en-US" dirty="0">
                <a:latin typeface="Raleway"/>
                <a:ea typeface="Raleway"/>
                <a:cs typeface="Raleway"/>
                <a:sym typeface="Raleway"/>
              </a:rPr>
              <a:t>Security Mechanisms</a:t>
            </a:r>
            <a:endParaRPr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17" name="Shape 117"/>
          <p:cNvSpPr txBox="1">
            <a:spLocks noGrp="1"/>
          </p:cNvSpPr>
          <p:nvPr>
            <p:ph type="body" idx="1"/>
          </p:nvPr>
        </p:nvSpPr>
        <p:spPr>
          <a:xfrm>
            <a:off x="1874200" y="1264024"/>
            <a:ext cx="8565300" cy="559397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36000" tIns="36000" rIns="36000" bIns="36000" rtlCol="0" anchor="t" anchorCtr="0">
            <a:noAutofit/>
          </a:bodyPr>
          <a:lstStyle/>
          <a:p>
            <a:pPr marL="514350" indent="-514350">
              <a:spcBef>
                <a:spcPts val="0"/>
              </a:spcBef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  <a:latin typeface="Raleway Light"/>
                <a:ea typeface="Raleway Light"/>
                <a:cs typeface="Raleway Light"/>
                <a:sym typeface="Raleway Light"/>
              </a:rPr>
              <a:t>Limiting functionality</a:t>
            </a:r>
          </a:p>
          <a:p>
            <a:pPr marL="971550" lvl="1" indent="-5143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Raleway Light"/>
                <a:ea typeface="Raleway Light"/>
                <a:cs typeface="Raleway Light"/>
                <a:sym typeface="Raleway Light"/>
              </a:rPr>
              <a:t>Brute-force attacks on websites are slow</a:t>
            </a:r>
          </a:p>
          <a:p>
            <a:pPr marL="971550" lvl="1" indent="-5143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Raleway Light"/>
                <a:ea typeface="Raleway Light"/>
                <a:cs typeface="Raleway Light"/>
                <a:sym typeface="Raleway Light"/>
              </a:rPr>
              <a:t>Cannot perform anonymous attacks</a:t>
            </a:r>
          </a:p>
          <a:p>
            <a:pPr marL="457200" lvl="1" indent="0">
              <a:spcBef>
                <a:spcPts val="0"/>
              </a:spcBef>
              <a:buNone/>
            </a:pPr>
            <a:endParaRPr lang="en-US" dirty="0">
              <a:solidFill>
                <a:schemeClr val="tx1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457200" lvl="1" indent="0">
              <a:spcBef>
                <a:spcPts val="0"/>
              </a:spcBef>
              <a:buNone/>
            </a:pPr>
            <a:endParaRPr lang="en-US" dirty="0">
              <a:solidFill>
                <a:schemeClr val="tx1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514350" indent="-514350">
              <a:spcBef>
                <a:spcPts val="0"/>
              </a:spcBef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  <a:latin typeface="Raleway Light"/>
                <a:ea typeface="Raleway Light"/>
                <a:cs typeface="Raleway Light"/>
                <a:sym typeface="Raleway Light"/>
              </a:rPr>
              <a:t>Reducing excessive resource use</a:t>
            </a:r>
          </a:p>
          <a:p>
            <a:pPr marL="971550" lvl="1" indent="-5143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Raleway Light"/>
                <a:ea typeface="Raleway Light"/>
                <a:cs typeface="Raleway Light"/>
                <a:sym typeface="Raleway Light"/>
              </a:rPr>
              <a:t>Fair sharing mechanisms to balance bandwidth consumption</a:t>
            </a:r>
          </a:p>
          <a:p>
            <a:pPr marL="971550" lvl="1" indent="-5143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Raleway Light"/>
                <a:ea typeface="Raleway Light"/>
                <a:cs typeface="Raleway Light"/>
                <a:sym typeface="Raleway Light"/>
              </a:rPr>
              <a:t>Monitoring of both client-side and server side usage</a:t>
            </a:r>
          </a:p>
          <a:p>
            <a:pPr marL="971550" lvl="1" indent="-51435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514350" indent="-514350">
              <a:spcBef>
                <a:spcPts val="0"/>
              </a:spcBef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  <a:latin typeface="Raleway Light"/>
                <a:ea typeface="Raleway Light"/>
                <a:cs typeface="Raleway Light"/>
                <a:sym typeface="Raleway Light"/>
              </a:rPr>
              <a:t>Blacklisting domains and offloading security</a:t>
            </a:r>
          </a:p>
          <a:p>
            <a:pPr marL="971550" lvl="1" indent="-5143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Raleway Light"/>
                <a:ea typeface="Raleway Light"/>
                <a:cs typeface="Raleway Light"/>
                <a:sym typeface="Raleway Light"/>
              </a:rPr>
              <a:t>Global blacklist for </a:t>
            </a:r>
            <a:r>
              <a:rPr lang="en-US" dirty="0">
                <a:solidFill>
                  <a:schemeClr val="accent6"/>
                </a:solidFill>
                <a:latin typeface="Raleway Light"/>
                <a:ea typeface="Raleway Light"/>
                <a:cs typeface="Raleway Light"/>
                <a:sym typeface="Raleway Light"/>
              </a:rPr>
              <a:t>phishing attempts, copyright violations, access control violations</a:t>
            </a:r>
          </a:p>
        </p:txBody>
      </p:sp>
    </p:spTree>
    <p:extLst>
      <p:ext uri="{BB962C8B-B14F-4D97-AF65-F5344CB8AC3E}">
        <p14:creationId xmlns:p14="http://schemas.microsoft.com/office/powerpoint/2010/main" val="88655163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 txBox="1">
            <a:spLocks noGrp="1"/>
          </p:cNvSpPr>
          <p:nvPr>
            <p:ph type="sldNum" idx="12"/>
          </p:nvPr>
        </p:nvSpPr>
        <p:spPr>
          <a:xfrm>
            <a:off x="8305800" y="6553201"/>
            <a:ext cx="2133600" cy="2127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36000" tIns="36000" rIns="36000" bIns="36000" rtlCol="0" anchor="ctr" anchorCtr="0">
            <a:noAutofit/>
          </a:bodyPr>
          <a:lstStyle/>
          <a:p>
            <a:fld id="{00000000-1234-1234-1234-123412341234}" type="slidenum">
              <a:rPr lang="en-US"/>
              <a:pPr/>
              <a:t>85</a:t>
            </a:fld>
            <a:endParaRPr/>
          </a:p>
        </p:txBody>
      </p:sp>
      <p:sp>
        <p:nvSpPr>
          <p:cNvPr id="116" name="Shape 116"/>
          <p:cNvSpPr txBox="1">
            <a:spLocks noGrp="1"/>
          </p:cNvSpPr>
          <p:nvPr>
            <p:ph type="title"/>
          </p:nvPr>
        </p:nvSpPr>
        <p:spPr>
          <a:xfrm>
            <a:off x="1874196" y="76201"/>
            <a:ext cx="8793804" cy="106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b" anchorCtr="0">
            <a:noAutofit/>
          </a:bodyPr>
          <a:lstStyle/>
          <a:p>
            <a:r>
              <a:rPr lang="en-US" dirty="0">
                <a:latin typeface="Raleway"/>
                <a:ea typeface="Raleway"/>
                <a:cs typeface="Raleway"/>
                <a:sym typeface="Raleway"/>
              </a:rPr>
              <a:t>Lessons for CDNs</a:t>
            </a:r>
            <a:endParaRPr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17" name="Shape 117"/>
          <p:cNvSpPr txBox="1">
            <a:spLocks noGrp="1"/>
          </p:cNvSpPr>
          <p:nvPr>
            <p:ph type="body" idx="1"/>
          </p:nvPr>
        </p:nvSpPr>
        <p:spPr>
          <a:xfrm>
            <a:off x="1874200" y="1277472"/>
            <a:ext cx="8565300" cy="548842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36000" tIns="36000" rIns="36000" bIns="36000" rtlCol="0" anchor="t" anchorCtr="0">
            <a:noAutofit/>
          </a:bodyPr>
          <a:lstStyle/>
          <a:p>
            <a:pPr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 err="1">
                <a:latin typeface="Raleway Light"/>
                <a:ea typeface="Raleway Light"/>
                <a:cs typeface="Raleway Light"/>
                <a:sym typeface="Raleway Light"/>
              </a:rPr>
              <a:t>CoralCDN</a:t>
            </a:r>
            <a:r>
              <a:rPr lang="en-US" dirty="0">
                <a:latin typeface="Raleway Light"/>
                <a:ea typeface="Raleway Light"/>
                <a:cs typeface="Raleway Light"/>
                <a:sym typeface="Raleway Light"/>
              </a:rPr>
              <a:t> designed to interact with overloaded or poor-behaving servers</a:t>
            </a:r>
          </a:p>
          <a:p>
            <a:pPr lvl="1" indent="-4572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dirty="0">
              <a:latin typeface="Raleway Light"/>
              <a:ea typeface="Raleway Light"/>
              <a:cs typeface="Raleway Light"/>
              <a:sym typeface="Raleway Light"/>
            </a:endParaRPr>
          </a:p>
          <a:p>
            <a:pPr lvl="1" indent="-4572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dirty="0">
              <a:latin typeface="Raleway Light"/>
              <a:ea typeface="Raleway Light"/>
              <a:cs typeface="Raleway Light"/>
              <a:sym typeface="Raleway Light"/>
            </a:endParaRPr>
          </a:p>
          <a:p>
            <a:pPr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Raleway Light"/>
                <a:ea typeface="Raleway Light"/>
                <a:cs typeface="Raleway Light"/>
                <a:sym typeface="Raleway Light"/>
              </a:rPr>
              <a:t>Unlike commercial CDNs, </a:t>
            </a:r>
            <a:r>
              <a:rPr lang="en-US" dirty="0">
                <a:latin typeface="Raleway Light"/>
                <a:ea typeface="Raleway Light"/>
                <a:cs typeface="Raleway Light"/>
                <a:sym typeface="Raleway Light"/>
              </a:rPr>
              <a:t>Coral </a:t>
            </a:r>
            <a:r>
              <a:rPr lang="en-US" dirty="0">
                <a:solidFill>
                  <a:schemeClr val="tx1"/>
                </a:solidFill>
                <a:latin typeface="Raleway Light"/>
                <a:ea typeface="Raleway Light"/>
                <a:cs typeface="Raleway Light"/>
                <a:sym typeface="Raleway Light"/>
              </a:rPr>
              <a:t>cannot grow the size of the network best on expected use</a:t>
            </a:r>
          </a:p>
          <a:p>
            <a:pPr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endParaRPr dirty="0">
              <a:solidFill>
                <a:schemeClr val="tx1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</p:spTree>
    <p:extLst>
      <p:ext uri="{BB962C8B-B14F-4D97-AF65-F5344CB8AC3E}">
        <p14:creationId xmlns:p14="http://schemas.microsoft.com/office/powerpoint/2010/main" val="160630548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 txBox="1">
            <a:spLocks noGrp="1"/>
          </p:cNvSpPr>
          <p:nvPr>
            <p:ph type="sldNum" idx="12"/>
          </p:nvPr>
        </p:nvSpPr>
        <p:spPr>
          <a:xfrm>
            <a:off x="8305800" y="6553201"/>
            <a:ext cx="2133600" cy="2127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36000" tIns="36000" rIns="36000" bIns="36000" rtlCol="0" anchor="ctr" anchorCtr="0">
            <a:noAutofit/>
          </a:bodyPr>
          <a:lstStyle/>
          <a:p>
            <a:fld id="{00000000-1234-1234-1234-123412341234}" type="slidenum">
              <a:rPr lang="en-US"/>
              <a:pPr/>
              <a:t>86</a:t>
            </a:fld>
            <a:endParaRPr/>
          </a:p>
        </p:txBody>
      </p:sp>
      <p:sp>
        <p:nvSpPr>
          <p:cNvPr id="116" name="Shape 116"/>
          <p:cNvSpPr txBox="1">
            <a:spLocks noGrp="1"/>
          </p:cNvSpPr>
          <p:nvPr>
            <p:ph type="title"/>
          </p:nvPr>
        </p:nvSpPr>
        <p:spPr>
          <a:xfrm>
            <a:off x="1874196" y="76201"/>
            <a:ext cx="8793804" cy="106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b" anchorCtr="0">
            <a:noAutofit/>
          </a:bodyPr>
          <a:lstStyle/>
          <a:p>
            <a:pPr lvl="0"/>
            <a:r>
              <a:rPr lang="en-US" dirty="0">
                <a:latin typeface="Raleway"/>
                <a:ea typeface="Raleway"/>
                <a:cs typeface="Raleway"/>
                <a:sym typeface="Raleway"/>
              </a:rPr>
              <a:t>Lessons for CDNs</a:t>
            </a:r>
            <a:endParaRPr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17" name="Shape 117"/>
          <p:cNvSpPr txBox="1">
            <a:spLocks noGrp="1"/>
          </p:cNvSpPr>
          <p:nvPr>
            <p:ph type="body" idx="1"/>
          </p:nvPr>
        </p:nvSpPr>
        <p:spPr>
          <a:xfrm>
            <a:off x="1874200" y="1277472"/>
            <a:ext cx="8565300" cy="548842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36000" tIns="36000" rIns="36000" bIns="36000" rtlCol="0" anchor="t" anchorCtr="0">
            <a:noAutofit/>
          </a:bodyPr>
          <a:lstStyle/>
          <a:p>
            <a:pPr marL="514350" indent="-514350">
              <a:spcBef>
                <a:spcPts val="0"/>
              </a:spcBef>
              <a:buFont typeface="+mj-lt"/>
              <a:buAutoNum type="arabicPeriod"/>
            </a:pPr>
            <a:r>
              <a:rPr lang="en-US" dirty="0">
                <a:latin typeface="Raleway Light"/>
                <a:ea typeface="Raleway Light"/>
                <a:cs typeface="Raleway Light"/>
                <a:sym typeface="Raleway Light"/>
              </a:rPr>
              <a:t>Designing for faulty origins</a:t>
            </a:r>
          </a:p>
          <a:p>
            <a:pPr lvl="1" indent="-4572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Raleway Light"/>
                <a:ea typeface="Raleway Light"/>
                <a:cs typeface="Raleway Light"/>
                <a:sym typeface="Raleway Light"/>
              </a:rPr>
              <a:t>Cache negative service results</a:t>
            </a:r>
          </a:p>
          <a:p>
            <a:pPr lvl="1" indent="-4572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Raleway Light"/>
                <a:ea typeface="Raleway Light"/>
                <a:cs typeface="Raleway Light"/>
                <a:sym typeface="Raleway Light"/>
              </a:rPr>
              <a:t>Serve stale content if origin faulty (&lt;= 24hrs)</a:t>
            </a:r>
          </a:p>
          <a:p>
            <a:pPr lvl="1" indent="-4572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Raleway Light"/>
                <a:ea typeface="Raleway Light"/>
                <a:cs typeface="Raleway Light"/>
                <a:sym typeface="Raleway Light"/>
              </a:rPr>
              <a:t>Prevent truncations through whole-file overwrites</a:t>
            </a:r>
          </a:p>
          <a:p>
            <a:pPr lvl="1" indent="-4572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Raleway Light"/>
                <a:ea typeface="Raleway Light"/>
                <a:cs typeface="Raleway Light"/>
                <a:sym typeface="Raleway Light"/>
              </a:rPr>
              <a:t>Decoupling service dependences</a:t>
            </a:r>
          </a:p>
          <a:p>
            <a:pPr lvl="1" indent="-4572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dirty="0"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514350" indent="-514350">
              <a:spcBef>
                <a:spcPts val="0"/>
              </a:spcBef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  <a:latin typeface="Raleway Light"/>
                <a:ea typeface="Raleway Light"/>
                <a:cs typeface="Raleway Light"/>
                <a:sym typeface="Raleway Light"/>
              </a:rPr>
              <a:t>Manage oversubscribed bandwidth </a:t>
            </a:r>
          </a:p>
          <a:p>
            <a:pPr lvl="1"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Raleway Light"/>
                <a:ea typeface="Raleway Light"/>
                <a:cs typeface="Raleway Light"/>
                <a:sym typeface="Raleway Light"/>
              </a:rPr>
              <a:t>Respond with ”Forbidden” when domain oversubscribed</a:t>
            </a:r>
          </a:p>
          <a:p>
            <a:pPr marL="514350" indent="-514350">
              <a:spcBef>
                <a:spcPts val="0"/>
              </a:spcBef>
              <a:buFont typeface="+mj-lt"/>
              <a:buAutoNum type="arabicPeriod"/>
            </a:pPr>
            <a:endParaRPr lang="en-US" dirty="0">
              <a:solidFill>
                <a:schemeClr val="tx1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514350" indent="-514350">
              <a:spcBef>
                <a:spcPts val="0"/>
              </a:spcBef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  <a:latin typeface="Raleway Light"/>
                <a:ea typeface="Raleway Light"/>
                <a:cs typeface="Raleway Light"/>
                <a:sym typeface="Raleway Light"/>
              </a:rPr>
              <a:t>Managing performance jitters</a:t>
            </a:r>
          </a:p>
          <a:p>
            <a:pPr marL="971550" lvl="1" indent="-5143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Raleway Light"/>
                <a:ea typeface="Raleway Light"/>
                <a:cs typeface="Raleway Light"/>
                <a:sym typeface="Raleway Light"/>
              </a:rPr>
              <a:t>Need to guarantee stability</a:t>
            </a:r>
          </a:p>
          <a:p>
            <a:pPr marL="514350" indent="-514350">
              <a:spcBef>
                <a:spcPts val="0"/>
              </a:spcBef>
              <a:buFont typeface="+mj-lt"/>
              <a:buAutoNum type="arabicPeriod"/>
            </a:pPr>
            <a:endParaRPr dirty="0">
              <a:solidFill>
                <a:schemeClr val="tx1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</p:spTree>
    <p:extLst>
      <p:ext uri="{BB962C8B-B14F-4D97-AF65-F5344CB8AC3E}">
        <p14:creationId xmlns:p14="http://schemas.microsoft.com/office/powerpoint/2010/main" val="209111062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 txBox="1">
            <a:spLocks noGrp="1"/>
          </p:cNvSpPr>
          <p:nvPr>
            <p:ph type="sldNum" idx="12"/>
          </p:nvPr>
        </p:nvSpPr>
        <p:spPr>
          <a:xfrm>
            <a:off x="8305800" y="6553201"/>
            <a:ext cx="2133600" cy="2127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36000" tIns="36000" rIns="36000" bIns="36000" rtlCol="0" anchor="ctr" anchorCtr="0">
            <a:noAutofit/>
          </a:bodyPr>
          <a:lstStyle/>
          <a:p>
            <a:fld id="{00000000-1234-1234-1234-123412341234}" type="slidenum">
              <a:rPr lang="en-US"/>
              <a:pPr/>
              <a:t>87</a:t>
            </a:fld>
            <a:endParaRPr/>
          </a:p>
        </p:txBody>
      </p:sp>
      <p:sp>
        <p:nvSpPr>
          <p:cNvPr id="116" name="Shape 116"/>
          <p:cNvSpPr txBox="1">
            <a:spLocks noGrp="1"/>
          </p:cNvSpPr>
          <p:nvPr>
            <p:ph type="title"/>
          </p:nvPr>
        </p:nvSpPr>
        <p:spPr>
          <a:xfrm>
            <a:off x="1874196" y="76201"/>
            <a:ext cx="8793804" cy="106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b" anchorCtr="0">
            <a:noAutofit/>
          </a:bodyPr>
          <a:lstStyle/>
          <a:p>
            <a:r>
              <a:rPr lang="en-US" dirty="0">
                <a:latin typeface="Raleway"/>
                <a:ea typeface="Raleway"/>
                <a:cs typeface="Raleway"/>
                <a:sym typeface="Raleway"/>
              </a:rPr>
              <a:t>Lessons for Platforms</a:t>
            </a:r>
            <a:endParaRPr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17" name="Shape 117"/>
          <p:cNvSpPr txBox="1">
            <a:spLocks noGrp="1"/>
          </p:cNvSpPr>
          <p:nvPr>
            <p:ph type="body" idx="1"/>
          </p:nvPr>
        </p:nvSpPr>
        <p:spPr>
          <a:xfrm>
            <a:off x="1874200" y="1277472"/>
            <a:ext cx="8565300" cy="548842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36000" tIns="36000" rIns="36000" bIns="36000" rtlCol="0" anchor="t" anchorCtr="0">
            <a:noAutofit/>
          </a:bodyPr>
          <a:lstStyle/>
          <a:p>
            <a:pPr indent="-457200">
              <a:spcBef>
                <a:spcPts val="0"/>
              </a:spcBef>
            </a:pPr>
            <a:r>
              <a:rPr lang="en-US" dirty="0">
                <a:solidFill>
                  <a:schemeClr val="tx1"/>
                </a:solidFill>
                <a:latin typeface="Raleway Light"/>
                <a:ea typeface="Raleway Light"/>
                <a:cs typeface="Raleway Light"/>
                <a:sym typeface="Raleway Light"/>
              </a:rPr>
              <a:t>Application developments could benefit from greater visibility and control of lower layers</a:t>
            </a:r>
          </a:p>
          <a:p>
            <a:pPr marL="0" indent="0">
              <a:spcBef>
                <a:spcPts val="0"/>
              </a:spcBef>
              <a:buNone/>
            </a:pPr>
            <a:endParaRPr lang="en-US" dirty="0">
              <a:solidFill>
                <a:schemeClr val="tx1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514350" indent="-514350">
              <a:spcBef>
                <a:spcPts val="0"/>
              </a:spcBef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  <a:latin typeface="Raleway Light"/>
                <a:ea typeface="Raleway Light"/>
                <a:cs typeface="Raleway Light"/>
                <a:sym typeface="Raleway Light"/>
              </a:rPr>
              <a:t>Exposing information and expressing preferences across layers</a:t>
            </a:r>
          </a:p>
          <a:p>
            <a:pPr marL="971550" lvl="1" indent="-5143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Raleway Light"/>
                <a:ea typeface="Raleway Light"/>
                <a:cs typeface="Raleway Light"/>
                <a:sym typeface="Raleway Light"/>
              </a:rPr>
              <a:t>Export greater information to higher levels</a:t>
            </a:r>
          </a:p>
          <a:p>
            <a:pPr marL="971550" lvl="1" indent="-5143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Raleway Light"/>
                <a:ea typeface="Raleway Light"/>
                <a:cs typeface="Raleway Light"/>
                <a:sym typeface="Raleway Light"/>
              </a:rPr>
              <a:t>Applications push policies to lower levels</a:t>
            </a:r>
          </a:p>
          <a:p>
            <a:pPr marL="457200" lvl="1" indent="0">
              <a:spcBef>
                <a:spcPts val="0"/>
              </a:spcBef>
              <a:buNone/>
            </a:pPr>
            <a:endParaRPr lang="en-US" dirty="0">
              <a:solidFill>
                <a:schemeClr val="tx1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457200" lvl="1" indent="0">
              <a:spcBef>
                <a:spcPts val="0"/>
              </a:spcBef>
              <a:buNone/>
            </a:pPr>
            <a:endParaRPr lang="en-US" dirty="0">
              <a:solidFill>
                <a:schemeClr val="tx1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457200" lvl="1" indent="0">
              <a:spcBef>
                <a:spcPts val="0"/>
              </a:spcBef>
              <a:buNone/>
            </a:pPr>
            <a:endParaRPr lang="en-US" dirty="0">
              <a:solidFill>
                <a:schemeClr val="tx1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457200" lvl="1" indent="0">
              <a:spcBef>
                <a:spcPts val="0"/>
              </a:spcBef>
              <a:buNone/>
            </a:pPr>
            <a:endParaRPr lang="en-US" dirty="0">
              <a:solidFill>
                <a:schemeClr val="tx1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971550" lvl="1" indent="-514350">
              <a:spcBef>
                <a:spcPts val="0"/>
              </a:spcBef>
              <a:buFont typeface="+mj-lt"/>
              <a:buAutoNum type="arabicPeriod"/>
            </a:pPr>
            <a:endParaRPr lang="en-US" dirty="0">
              <a:solidFill>
                <a:schemeClr val="tx1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endParaRPr dirty="0">
              <a:solidFill>
                <a:schemeClr val="tx1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09DAD16-0D68-4840-8B98-DC365AF40D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3997" y="4411662"/>
            <a:ext cx="4749800" cy="224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73782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 txBox="1">
            <a:spLocks noGrp="1"/>
          </p:cNvSpPr>
          <p:nvPr>
            <p:ph type="sldNum" idx="12"/>
          </p:nvPr>
        </p:nvSpPr>
        <p:spPr>
          <a:xfrm>
            <a:off x="8305800" y="6553201"/>
            <a:ext cx="2133600" cy="2127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36000" tIns="36000" rIns="36000" bIns="36000" rtlCol="0" anchor="ctr" anchorCtr="0">
            <a:noAutofit/>
          </a:bodyPr>
          <a:lstStyle/>
          <a:p>
            <a:fld id="{00000000-1234-1234-1234-123412341234}" type="slidenum">
              <a:rPr lang="en-US"/>
              <a:pPr/>
              <a:t>88</a:t>
            </a:fld>
            <a:endParaRPr/>
          </a:p>
        </p:txBody>
      </p:sp>
      <p:sp>
        <p:nvSpPr>
          <p:cNvPr id="116" name="Shape 116"/>
          <p:cNvSpPr txBox="1">
            <a:spLocks noGrp="1"/>
          </p:cNvSpPr>
          <p:nvPr>
            <p:ph type="title"/>
          </p:nvPr>
        </p:nvSpPr>
        <p:spPr>
          <a:xfrm>
            <a:off x="1874196" y="76201"/>
            <a:ext cx="8793804" cy="106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b" anchorCtr="0">
            <a:noAutofit/>
          </a:bodyPr>
          <a:lstStyle/>
          <a:p>
            <a:r>
              <a:rPr lang="en-US" dirty="0">
                <a:latin typeface="Raleway"/>
                <a:ea typeface="Raleway"/>
                <a:cs typeface="Raleway"/>
                <a:sym typeface="Raleway"/>
              </a:rPr>
              <a:t>Lessons for Platforms</a:t>
            </a:r>
            <a:endParaRPr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17" name="Shape 117"/>
          <p:cNvSpPr txBox="1">
            <a:spLocks noGrp="1"/>
          </p:cNvSpPr>
          <p:nvPr>
            <p:ph type="body" idx="1"/>
          </p:nvPr>
        </p:nvSpPr>
        <p:spPr>
          <a:xfrm>
            <a:off x="1874200" y="1277472"/>
            <a:ext cx="8565300" cy="548842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36000" tIns="36000" rIns="36000" bIns="36000" rtlCol="0" anchor="t" anchorCtr="0">
            <a:noAutofit/>
          </a:bodyPr>
          <a:lstStyle/>
          <a:p>
            <a:pPr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Raleway Light"/>
                <a:ea typeface="Raleway Light"/>
                <a:cs typeface="Raleway Light"/>
                <a:sym typeface="Raleway Light"/>
              </a:rPr>
              <a:t>Application developments could benefit from greater visibility and control of lower layers</a:t>
            </a:r>
          </a:p>
          <a:p>
            <a:pPr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514350" indent="-514350">
              <a:spcBef>
                <a:spcPts val="0"/>
              </a:spcBef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  <a:latin typeface="Raleway Light"/>
                <a:ea typeface="Raleway Light"/>
                <a:cs typeface="Raleway Light"/>
                <a:sym typeface="Raleway Light"/>
              </a:rPr>
              <a:t>Exposing information and expressing preferences across layers</a:t>
            </a:r>
          </a:p>
          <a:p>
            <a:pPr marL="971550" lvl="1" indent="-5143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Raleway Light"/>
                <a:ea typeface="Raleway Light"/>
                <a:cs typeface="Raleway Light"/>
                <a:sym typeface="Raleway Light"/>
              </a:rPr>
              <a:t>Export greater information to higher levels</a:t>
            </a:r>
          </a:p>
          <a:p>
            <a:pPr marL="971550" lvl="1" indent="-5143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Raleway Light"/>
                <a:ea typeface="Raleway Light"/>
                <a:cs typeface="Raleway Light"/>
                <a:sym typeface="Raleway Light"/>
              </a:rPr>
              <a:t>Applications push policies to lower levels</a:t>
            </a:r>
          </a:p>
          <a:p>
            <a:pPr marL="0" indent="0">
              <a:spcBef>
                <a:spcPts val="0"/>
              </a:spcBef>
              <a:buNone/>
            </a:pPr>
            <a:endParaRPr lang="en-US" dirty="0">
              <a:solidFill>
                <a:schemeClr val="tx1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chemeClr val="tx1"/>
                </a:solidFill>
                <a:latin typeface="Raleway Light"/>
                <a:ea typeface="Raleway Light"/>
                <a:cs typeface="Raleway Light"/>
                <a:sym typeface="Raleway Light"/>
              </a:rPr>
              <a:t>2. Support for fault-tolerance</a:t>
            </a:r>
          </a:p>
          <a:p>
            <a:pPr lvl="1"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Raleway Light"/>
                <a:ea typeface="Raleway Light"/>
                <a:cs typeface="Raleway Light"/>
                <a:sym typeface="Raleway Light"/>
              </a:rPr>
              <a:t>Dynamically update root nameserver to reflect change</a:t>
            </a:r>
          </a:p>
          <a:p>
            <a:pPr lvl="1"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Raleway Light"/>
                <a:ea typeface="Raleway Light"/>
                <a:cs typeface="Raleway Light"/>
                <a:sym typeface="Raleway Light"/>
              </a:rPr>
              <a:t>Announcing IP anycast address via BGP</a:t>
            </a:r>
          </a:p>
          <a:p>
            <a:pPr marL="971550" lvl="1" indent="-51435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457200" lvl="1" indent="0">
              <a:spcBef>
                <a:spcPts val="0"/>
              </a:spcBef>
              <a:buNone/>
            </a:pPr>
            <a:endParaRPr lang="en-US" dirty="0">
              <a:solidFill>
                <a:schemeClr val="tx1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971550" lvl="1" indent="-514350">
              <a:spcBef>
                <a:spcPts val="0"/>
              </a:spcBef>
              <a:buFont typeface="+mj-lt"/>
              <a:buAutoNum type="arabicPeriod"/>
            </a:pPr>
            <a:endParaRPr lang="en-US" dirty="0">
              <a:solidFill>
                <a:schemeClr val="tx1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endParaRPr dirty="0">
              <a:solidFill>
                <a:schemeClr val="tx1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</p:spTree>
    <p:extLst>
      <p:ext uri="{BB962C8B-B14F-4D97-AF65-F5344CB8AC3E}">
        <p14:creationId xmlns:p14="http://schemas.microsoft.com/office/powerpoint/2010/main" val="138904846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 txBox="1">
            <a:spLocks noGrp="1"/>
          </p:cNvSpPr>
          <p:nvPr>
            <p:ph type="sldNum" idx="12"/>
          </p:nvPr>
        </p:nvSpPr>
        <p:spPr>
          <a:xfrm>
            <a:off x="8305800" y="6553201"/>
            <a:ext cx="2133600" cy="2127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36000" tIns="36000" rIns="36000" bIns="36000" rtlCol="0" anchor="ctr" anchorCtr="0">
            <a:noAutofit/>
          </a:bodyPr>
          <a:lstStyle/>
          <a:p>
            <a:fld id="{00000000-1234-1234-1234-123412341234}" type="slidenum">
              <a:rPr lang="en-US"/>
              <a:pPr/>
              <a:t>89</a:t>
            </a:fld>
            <a:endParaRPr/>
          </a:p>
        </p:txBody>
      </p:sp>
      <p:sp>
        <p:nvSpPr>
          <p:cNvPr id="116" name="Shape 116"/>
          <p:cNvSpPr txBox="1">
            <a:spLocks noGrp="1"/>
          </p:cNvSpPr>
          <p:nvPr>
            <p:ph type="title"/>
          </p:nvPr>
        </p:nvSpPr>
        <p:spPr>
          <a:xfrm>
            <a:off x="1874196" y="76201"/>
            <a:ext cx="8793804" cy="106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b" anchorCtr="0">
            <a:noAutofit/>
          </a:bodyPr>
          <a:lstStyle/>
          <a:p>
            <a:r>
              <a:rPr lang="en-US" dirty="0">
                <a:latin typeface="Raleway"/>
                <a:ea typeface="Raleway"/>
                <a:cs typeface="Raleway"/>
                <a:sym typeface="Raleway"/>
              </a:rPr>
              <a:t>Insights for Building Open CDNs</a:t>
            </a:r>
            <a:endParaRPr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" name="Shape 117">
            <a:extLst>
              <a:ext uri="{FF2B5EF4-FFF2-40B4-BE49-F238E27FC236}">
                <a16:creationId xmlns:a16="http://schemas.microsoft.com/office/drawing/2014/main" id="{FBC84541-95DE-0946-94BE-F4275BBA65C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874200" y="1277472"/>
            <a:ext cx="8565300" cy="548842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36000" tIns="36000" rIns="36000" bIns="36000" rtlCol="0" anchor="t" anchorCtr="0">
            <a:noAutofit/>
          </a:bodyPr>
          <a:lstStyle/>
          <a:p>
            <a:pPr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Raleway Light"/>
                <a:ea typeface="Raleway Light"/>
                <a:cs typeface="Raleway Light"/>
                <a:sym typeface="Raleway Light"/>
              </a:rPr>
              <a:t>Coral was overdesigned for its workload</a:t>
            </a:r>
          </a:p>
          <a:p>
            <a:pPr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514350" indent="-514350">
              <a:spcBef>
                <a:spcPts val="0"/>
              </a:spcBef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  <a:latin typeface="Raleway Light"/>
                <a:ea typeface="Raleway Light"/>
                <a:cs typeface="Raleway Light"/>
                <a:sym typeface="Raleway Light"/>
              </a:rPr>
              <a:t>Naming</a:t>
            </a:r>
          </a:p>
          <a:p>
            <a:pPr marL="971550" lvl="1" indent="-5143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Raleway Light"/>
                <a:ea typeface="Raleway Light"/>
                <a:cs typeface="Raleway Light"/>
                <a:sym typeface="Raleway Light"/>
              </a:rPr>
              <a:t>Levels to support layers of indirection</a:t>
            </a:r>
          </a:p>
          <a:p>
            <a:pPr marL="971550" lvl="1" indent="-514350">
              <a:spcBef>
                <a:spcPts val="0"/>
              </a:spcBef>
              <a:buFont typeface="+mj-lt"/>
              <a:buAutoNum type="arabicPeriod"/>
            </a:pPr>
            <a:endParaRPr lang="en-US" dirty="0">
              <a:solidFill>
                <a:schemeClr val="tx1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514350" indent="-514350">
              <a:spcBef>
                <a:spcPts val="0"/>
              </a:spcBef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  <a:latin typeface="Raleway Light"/>
                <a:ea typeface="Raleway Light"/>
                <a:cs typeface="Raleway Light"/>
                <a:sym typeface="Raleway Light"/>
              </a:rPr>
              <a:t>Content Integrity</a:t>
            </a:r>
          </a:p>
          <a:p>
            <a:pPr marL="971550" lvl="1" indent="-5143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Raleway Light"/>
                <a:ea typeface="Raleway Light"/>
                <a:cs typeface="Raleway Light"/>
                <a:sym typeface="Raleway Light"/>
              </a:rPr>
              <a:t>End-to-end signature for content integrity through HTTP</a:t>
            </a:r>
          </a:p>
          <a:p>
            <a:pPr marL="457200" lvl="1" indent="0">
              <a:spcBef>
                <a:spcPts val="0"/>
              </a:spcBef>
              <a:buNone/>
            </a:pPr>
            <a:endParaRPr lang="en-US" dirty="0">
              <a:solidFill>
                <a:schemeClr val="tx1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514350" indent="-514350">
              <a:spcBef>
                <a:spcPts val="0"/>
              </a:spcBef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  <a:latin typeface="Raleway Light"/>
                <a:ea typeface="Raleway Light"/>
                <a:cs typeface="Raleway Light"/>
                <a:sym typeface="Raleway Light"/>
              </a:rPr>
              <a:t>Fine-Grain Origin Control</a:t>
            </a:r>
          </a:p>
          <a:p>
            <a:pPr marL="971550" lvl="1" indent="-5143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Raleway Light"/>
                <a:ea typeface="Raleway Light"/>
                <a:cs typeface="Raleway Light"/>
                <a:sym typeface="Raleway Light"/>
              </a:rPr>
              <a:t>Change origin policy</a:t>
            </a:r>
          </a:p>
          <a:p>
            <a:pPr marL="971550" lvl="1" indent="-514350">
              <a:spcBef>
                <a:spcPts val="0"/>
              </a:spcBef>
              <a:buFont typeface="+mj-lt"/>
              <a:buAutoNum type="arabicPeriod"/>
            </a:pPr>
            <a:endParaRPr lang="en-US" dirty="0">
              <a:solidFill>
                <a:schemeClr val="tx1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457200" lvl="1" indent="0">
              <a:spcBef>
                <a:spcPts val="0"/>
              </a:spcBef>
              <a:buNone/>
            </a:pPr>
            <a:endParaRPr lang="en-US" dirty="0">
              <a:solidFill>
                <a:schemeClr val="tx1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971550" lvl="1" indent="-514350">
              <a:spcBef>
                <a:spcPts val="0"/>
              </a:spcBef>
              <a:buFont typeface="+mj-lt"/>
              <a:buAutoNum type="arabicPeriod"/>
            </a:pPr>
            <a:endParaRPr lang="en-US" dirty="0">
              <a:solidFill>
                <a:schemeClr val="tx1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endParaRPr dirty="0">
              <a:solidFill>
                <a:schemeClr val="tx1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CE241A-EF8A-0F47-820A-91E05E0E17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4568" y="4674524"/>
            <a:ext cx="3443432" cy="1632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7728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Reed-Solomon Code Notation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N data blocks</a:t>
            </a:r>
          </a:p>
          <a:p>
            <a:r>
              <a:rPr lang="en-US" dirty="0"/>
              <a:t>K coding blocks</a:t>
            </a:r>
          </a:p>
          <a:p>
            <a:r>
              <a:rPr lang="en-US" dirty="0"/>
              <a:t>M = N+K total blocks</a:t>
            </a:r>
          </a:p>
          <a:p>
            <a:endParaRPr lang="en-US" dirty="0"/>
          </a:p>
          <a:p>
            <a:r>
              <a:rPr lang="en-US" dirty="0"/>
              <a:t>RS(N,K)</a:t>
            </a:r>
          </a:p>
          <a:p>
            <a:pPr lvl="1"/>
            <a:r>
              <a:rPr lang="en-US" dirty="0"/>
              <a:t>(10,4): 10 data blocks,  4 coding blocks</a:t>
            </a:r>
          </a:p>
          <a:p>
            <a:pPr lvl="2"/>
            <a:r>
              <a:rPr lang="en-US" dirty="0"/>
              <a:t>f4 uses this, FB HDFS for data warehouse does too</a:t>
            </a:r>
          </a:p>
          <a:p>
            <a:pPr lvl="1"/>
            <a:endParaRPr lang="en-US" dirty="0"/>
          </a:p>
          <a:p>
            <a:r>
              <a:rPr lang="en-US" dirty="0"/>
              <a:t>Will also see (M, N) notation sometimes</a:t>
            </a:r>
          </a:p>
          <a:p>
            <a:pPr lvl="1"/>
            <a:r>
              <a:rPr lang="en-US" dirty="0"/>
              <a:t> (14,10): 14 total blocks, 10 data blocks, (4 coding blocks)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44542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 txBox="1">
            <a:spLocks noGrp="1"/>
          </p:cNvSpPr>
          <p:nvPr>
            <p:ph type="sldNum" idx="12"/>
          </p:nvPr>
        </p:nvSpPr>
        <p:spPr>
          <a:xfrm>
            <a:off x="8305800" y="6553201"/>
            <a:ext cx="2133600" cy="2127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36000" tIns="36000" rIns="36000" bIns="36000" rtlCol="0" anchor="ctr" anchorCtr="0">
            <a:noAutofit/>
          </a:bodyPr>
          <a:lstStyle/>
          <a:p>
            <a:fld id="{00000000-1234-1234-1234-123412341234}" type="slidenum">
              <a:rPr lang="en-US"/>
              <a:pPr/>
              <a:t>90</a:t>
            </a:fld>
            <a:endParaRPr/>
          </a:p>
        </p:txBody>
      </p:sp>
      <p:sp>
        <p:nvSpPr>
          <p:cNvPr id="116" name="Shape 116"/>
          <p:cNvSpPr txBox="1">
            <a:spLocks noGrp="1"/>
          </p:cNvSpPr>
          <p:nvPr>
            <p:ph type="title"/>
          </p:nvPr>
        </p:nvSpPr>
        <p:spPr>
          <a:xfrm>
            <a:off x="1874196" y="76201"/>
            <a:ext cx="8793804" cy="106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b" anchorCtr="0">
            <a:noAutofit/>
          </a:bodyPr>
          <a:lstStyle/>
          <a:p>
            <a:r>
              <a:rPr lang="en-US" dirty="0">
                <a:latin typeface="Raleway"/>
                <a:ea typeface="Raleway"/>
                <a:cs typeface="Raleway"/>
                <a:sym typeface="Raleway"/>
              </a:rPr>
              <a:t>Impact?</a:t>
            </a:r>
            <a:endParaRPr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" name="Shape 117">
            <a:extLst>
              <a:ext uri="{FF2B5EF4-FFF2-40B4-BE49-F238E27FC236}">
                <a16:creationId xmlns:a16="http://schemas.microsoft.com/office/drawing/2014/main" id="{FBC84541-95DE-0946-94BE-F4275BBA65C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874200" y="1277472"/>
            <a:ext cx="8565300" cy="548842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36000" tIns="36000" rIns="36000" bIns="36000" rtlCol="0" anchor="t" anchorCtr="0">
            <a:noAutofit/>
          </a:bodyPr>
          <a:lstStyle/>
          <a:p>
            <a:pPr marL="971550" lvl="1" indent="-514350">
              <a:spcBef>
                <a:spcPts val="0"/>
              </a:spcBef>
              <a:buFont typeface="+mj-lt"/>
              <a:buAutoNum type="arabicPeriod"/>
            </a:pPr>
            <a:endParaRPr lang="en-US" dirty="0">
              <a:solidFill>
                <a:schemeClr val="tx1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457200" lvl="1" indent="0">
              <a:spcBef>
                <a:spcPts val="0"/>
              </a:spcBef>
              <a:buNone/>
            </a:pPr>
            <a:endParaRPr lang="en-US" dirty="0">
              <a:solidFill>
                <a:schemeClr val="tx1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971550" lvl="1" indent="-514350">
              <a:spcBef>
                <a:spcPts val="0"/>
              </a:spcBef>
              <a:buFont typeface="+mj-lt"/>
              <a:buAutoNum type="arabicPeriod"/>
            </a:pPr>
            <a:endParaRPr lang="en-US" dirty="0">
              <a:solidFill>
                <a:schemeClr val="tx1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endParaRPr dirty="0">
              <a:solidFill>
                <a:schemeClr val="tx1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FD9961F-D2C3-A947-AE14-0CA2972BAB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3950" y="2190750"/>
            <a:ext cx="7404100" cy="24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51677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67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1150</TotalTime>
  <Words>3691</Words>
  <Application>Microsoft Macintosh PowerPoint</Application>
  <PresentationFormat>Widescreen</PresentationFormat>
  <Paragraphs>966</Paragraphs>
  <Slides>91</Slides>
  <Notes>40</Notes>
  <HiddenSlides>0</HiddenSlides>
  <MMClips>0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91</vt:i4>
      </vt:variant>
    </vt:vector>
  </HeadingPairs>
  <TitlesOfParts>
    <vt:vector size="108" baseType="lpstr">
      <vt:lpstr>DengXian</vt:lpstr>
      <vt:lpstr>DengXian Light</vt:lpstr>
      <vt:lpstr>ＭＳ Ｐゴシック</vt:lpstr>
      <vt:lpstr>ヒラギノ角ゴ ProN W3</vt:lpstr>
      <vt:lpstr>Arial</vt:lpstr>
      <vt:lpstr>Calibri</vt:lpstr>
      <vt:lpstr>Courier New</vt:lpstr>
      <vt:lpstr>Helvetica Neue Medium</vt:lpstr>
      <vt:lpstr>LucidaSansUnicode</vt:lpstr>
      <vt:lpstr>Raleway</vt:lpstr>
      <vt:lpstr>Raleway Light</vt:lpstr>
      <vt:lpstr>Raleway Medium</vt:lpstr>
      <vt:lpstr>Times</vt:lpstr>
      <vt:lpstr>Times New Roman</vt:lpstr>
      <vt:lpstr>Vista Sans OT Reg</vt:lpstr>
      <vt:lpstr>Wingdings</vt:lpstr>
      <vt:lpstr>Office Theme</vt:lpstr>
      <vt:lpstr>Erasure Codes for Systems</vt:lpstr>
      <vt:lpstr>Things Fail, Let’s Not Lose Data</vt:lpstr>
      <vt:lpstr>Things Fail, Let’s Not Lose Data</vt:lpstr>
      <vt:lpstr>Erasure Codes vs Error Correcting Codes</vt:lpstr>
      <vt:lpstr>Erasure Codes, a simple example w/ XOR</vt:lpstr>
      <vt:lpstr>Erasure Codes, a simple example w/ XOR</vt:lpstr>
      <vt:lpstr>Erasure Codes, a simple example w/ XOR</vt:lpstr>
      <vt:lpstr>Reed-Solomon Codes (1960)</vt:lpstr>
      <vt:lpstr>Reed-Solomon Code Notation</vt:lpstr>
      <vt:lpstr>Reed-Solomon Codes, How They Work</vt:lpstr>
      <vt:lpstr>Reed-Solomon (4,2) Example</vt:lpstr>
      <vt:lpstr>Reed-Solomon (4,2) Example</vt:lpstr>
      <vt:lpstr>Reed-Solomon (4,2) Example</vt:lpstr>
      <vt:lpstr>Reed-Solomon (4,2) Example</vt:lpstr>
      <vt:lpstr>Erasure Codes Save Storage</vt:lpstr>
      <vt:lpstr>Erasure Codes Save Storage</vt:lpstr>
      <vt:lpstr>Erasure Codes Save Storage</vt:lpstr>
      <vt:lpstr>Erasure Codes Save Storage</vt:lpstr>
      <vt:lpstr>Erasure Codes Save Storage</vt:lpstr>
      <vt:lpstr>Erasure Codes Save Storage</vt:lpstr>
      <vt:lpstr>What’s the Catch?</vt:lpstr>
      <vt:lpstr>Catch 1: Encoding Overhead</vt:lpstr>
      <vt:lpstr>Catch 2: Decoding Overhead</vt:lpstr>
      <vt:lpstr>Catch 2: Decoding Overhead</vt:lpstr>
      <vt:lpstr>Catch 3: Updating Overhead</vt:lpstr>
      <vt:lpstr>Catch 3’: Deleting Overhead</vt:lpstr>
      <vt:lpstr>Catch 4: Update Consistency</vt:lpstr>
      <vt:lpstr>Catch 4: Update Consistency</vt:lpstr>
      <vt:lpstr>Catch 5: Fewer Copies for Reading</vt:lpstr>
      <vt:lpstr>Catch 6: Larger Min System Size</vt:lpstr>
      <vt:lpstr>What’s the Catch?</vt:lpstr>
      <vt:lpstr>Many Different Codes</vt:lpstr>
      <vt:lpstr>Different codes make different tradeoffs</vt:lpstr>
      <vt:lpstr>Erasure Coding Big Picture</vt:lpstr>
      <vt:lpstr>Let’s Use Our New Hammer!</vt:lpstr>
      <vt:lpstr>Erasure Coding Big Picture</vt:lpstr>
      <vt:lpstr>Erasure Coding Big Picture</vt:lpstr>
      <vt:lpstr>Erasure Coding Big Picture</vt:lpstr>
      <vt:lpstr>Erasure Coding Big Picture</vt:lpstr>
      <vt:lpstr>Erasure Coding Big Picture</vt:lpstr>
      <vt:lpstr>Erasure Coding Big Picture</vt:lpstr>
      <vt:lpstr>Erasure Coding Big Picture</vt:lpstr>
      <vt:lpstr>f4: Facebook’s Warm BLOB Storage System [OSDI ‘14]   </vt:lpstr>
      <vt:lpstr>BLOBs@FB</vt:lpstr>
      <vt:lpstr>PowerPoint Presentation</vt:lpstr>
      <vt:lpstr>Handling failures</vt:lpstr>
      <vt:lpstr>Handling load</vt:lpstr>
      <vt:lpstr>Background: Data serving</vt:lpstr>
      <vt:lpstr>Background: Haystack [OSDI2010]</vt:lpstr>
      <vt:lpstr>Introducing f4: Haystack on cells</vt:lpstr>
      <vt:lpstr>Data splitting</vt:lpstr>
      <vt:lpstr>Data placement</vt:lpstr>
      <vt:lpstr>Reads</vt:lpstr>
      <vt:lpstr>Reads under cell-local failures</vt:lpstr>
      <vt:lpstr>Reads under datacenter failures (2.8X)</vt:lpstr>
      <vt:lpstr>Cross datacenter XOR</vt:lpstr>
      <vt:lpstr>Reads with datacenter failures (2.1X)</vt:lpstr>
      <vt:lpstr>Haystack   v/s   f4 2.8   v/s   f4 2.1</vt:lpstr>
      <vt:lpstr>Evaluation</vt:lpstr>
      <vt:lpstr>Methodology</vt:lpstr>
      <vt:lpstr>Hot and warm divide</vt:lpstr>
      <vt:lpstr>It is warm, not cold</vt:lpstr>
      <vt:lpstr>f4 Performance: Most loaded disk in cluster</vt:lpstr>
      <vt:lpstr>f4 Performance: Latency </vt:lpstr>
      <vt:lpstr>Concluding Remarks </vt:lpstr>
      <vt:lpstr>PowerPoint Presentation</vt:lpstr>
      <vt:lpstr>Student Presentation  The Akamai Netwowrk: A Platform for High-Performance internet Applications</vt:lpstr>
      <vt:lpstr>Problem: Internet Delivery Challenges</vt:lpstr>
      <vt:lpstr>Delivery Network Overview</vt:lpstr>
      <vt:lpstr>Transport System</vt:lpstr>
      <vt:lpstr>Content Delivery</vt:lpstr>
      <vt:lpstr>Application Delivery</vt:lpstr>
      <vt:lpstr>Edge Server Platform</vt:lpstr>
      <vt:lpstr>Mapping System </vt:lpstr>
      <vt:lpstr>Result:</vt:lpstr>
      <vt:lpstr>Impact</vt:lpstr>
      <vt:lpstr>PowerPoint Presentation</vt:lpstr>
      <vt:lpstr>PowerPoint Presentation</vt:lpstr>
      <vt:lpstr>Experiences with CoralCDN: A Five-Year Operational View </vt:lpstr>
      <vt:lpstr>CoralCDN</vt:lpstr>
      <vt:lpstr>CoralCDN Usage</vt:lpstr>
      <vt:lpstr>Problem Statement/Motivation</vt:lpstr>
      <vt:lpstr>Web Security Implications of Open API</vt:lpstr>
      <vt:lpstr>Security Mechanisms</vt:lpstr>
      <vt:lpstr>Lessons for CDNs</vt:lpstr>
      <vt:lpstr>Lessons for CDNs</vt:lpstr>
      <vt:lpstr>Lessons for Platforms</vt:lpstr>
      <vt:lpstr>Lessons for Platforms</vt:lpstr>
      <vt:lpstr>Insights for Building Open CDNs</vt:lpstr>
      <vt:lpstr>Impact?</vt:lpstr>
      <vt:lpstr>PowerPoint Presentation</vt:lpstr>
    </vt:vector>
  </TitlesOfParts>
  <Company/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Distributed Erasure Coding</dc:title>
  <dc:creator>Wyatt Andrew Lloyd</dc:creator>
  <cp:lastModifiedBy>Freedman</cp:lastModifiedBy>
  <cp:revision>28</cp:revision>
  <dcterms:created xsi:type="dcterms:W3CDTF">2018-04-17T19:26:10Z</dcterms:created>
  <dcterms:modified xsi:type="dcterms:W3CDTF">2018-04-22T14:43:02Z</dcterms:modified>
</cp:coreProperties>
</file>